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59" r:id="rId6"/>
    <p:sldId id="262" r:id="rId7"/>
    <p:sldId id="271" r:id="rId8"/>
    <p:sldId id="270" r:id="rId9"/>
    <p:sldId id="263" r:id="rId10"/>
    <p:sldId id="264" r:id="rId11"/>
    <p:sldId id="268" r:id="rId12"/>
    <p:sldId id="281" r:id="rId13"/>
    <p:sldId id="290" r:id="rId14"/>
    <p:sldId id="302" r:id="rId15"/>
    <p:sldId id="293" r:id="rId16"/>
    <p:sldId id="284" r:id="rId17"/>
    <p:sldId id="282" r:id="rId18"/>
    <p:sldId id="297" r:id="rId19"/>
    <p:sldId id="298" r:id="rId20"/>
    <p:sldId id="299" r:id="rId21"/>
    <p:sldId id="300" r:id="rId22"/>
    <p:sldId id="301" r:id="rId23"/>
    <p:sldId id="294" r:id="rId24"/>
    <p:sldId id="283" r:id="rId25"/>
    <p:sldId id="295" r:id="rId26"/>
    <p:sldId id="296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41306-71A8-C929-FDD1-8EE21430F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D5D392-BAE5-5B9D-A257-91D9803D8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FFE095-55E7-F021-30FC-D4C27F595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5D502-DCC7-43A0-93E6-FB48621C48A0}" type="datetimeFigureOut">
              <a:rPr lang="pt-BR" smtClean="0"/>
              <a:t>11/12/2023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192637-3C53-9469-CC9B-11AFED07D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A12F55-611A-9F12-C924-D2A396F4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642C6-689B-459E-BC3B-E23305BA95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6093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286AD0-0864-877C-15BC-56C9DBC8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2197691-4DF0-4088-C3B5-D3CD9A54E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BF94E1-D586-8F8F-37A4-4ADA53336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5D502-DCC7-43A0-93E6-FB48621C48A0}" type="datetimeFigureOut">
              <a:rPr lang="pt-BR" smtClean="0"/>
              <a:t>11/12/2023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0699EA-008B-0D3E-BD3C-7B0F5E429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BC5B2B-E236-37AB-4618-BB5ED05E2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642C6-689B-459E-BC3B-E23305BA95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453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76FDDAE-5FAC-3734-CEA2-EF59D9EC22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6C44701-5FD9-A7FB-BADF-58893BBD0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E7BA7E-56BA-A59D-236E-4F745F5E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5D502-DCC7-43A0-93E6-FB48621C48A0}" type="datetimeFigureOut">
              <a:rPr lang="pt-BR" smtClean="0"/>
              <a:t>11/12/2023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C746A1-353F-0FD7-0DD3-A4FCCBE0E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DD64A7-F5AC-6201-4A1E-077C5FEE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642C6-689B-459E-BC3B-E23305BA95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704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4440A-E853-3380-067A-C71897117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2B21EE-DD82-A9AE-B92A-F5B8DED9F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88F7AC-68FD-EFA3-15E7-89CBD2005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5D502-DCC7-43A0-93E6-FB48621C48A0}" type="datetimeFigureOut">
              <a:rPr lang="pt-BR" smtClean="0"/>
              <a:t>11/12/2023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D52E27-8952-41AF-A9CA-F67C5C2BB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60506A-B965-00F0-7627-FFE927BA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642C6-689B-459E-BC3B-E23305BA95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79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4BEFF-8076-7765-C49F-DC92E438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A332A0-164C-8ACE-CB14-E4B967099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D76D3B-38C7-73D0-804F-A7694A04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5D502-DCC7-43A0-93E6-FB48621C48A0}" type="datetimeFigureOut">
              <a:rPr lang="pt-BR" smtClean="0"/>
              <a:t>11/12/2023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D559B-19C7-DF98-F992-DFD0893D7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402BC2-463E-DA3C-AEBD-6F0456FC8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642C6-689B-459E-BC3B-E23305BA95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5838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9294D-4975-9552-48FF-76C4897B0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B9AE50-48B5-0A43-C250-5613DE8CF9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65C9FA-44D8-B579-D78E-6E01F43DF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828F54-E773-D26E-CCD0-648961F6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5D502-DCC7-43A0-93E6-FB48621C48A0}" type="datetimeFigureOut">
              <a:rPr lang="pt-BR" smtClean="0"/>
              <a:t>11/12/2023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A5E5103-AEDC-C297-852E-DB7A7970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A5360D6-E6E0-42B3-E920-020649E7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642C6-689B-459E-BC3B-E23305BA95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5216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31EA2F-19FE-BB9B-2B53-1E23FC63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16B70E-0617-58DA-5E6E-7BDCC047A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DD39FA1-D5E4-FAE7-AA75-04FD2B9EE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A4989EC-9847-402C-00F3-C24E391410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7CDC7D4-7BC8-C1D4-2E6C-EC5A61B589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D1948F4-1632-CAE2-BFEA-070A3C69E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5D502-DCC7-43A0-93E6-FB48621C48A0}" type="datetimeFigureOut">
              <a:rPr lang="pt-BR" smtClean="0"/>
              <a:t>11/12/2023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97E84C4-C24D-8C25-504D-528D5D830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67ADA2B-216A-2AC1-440B-52343505F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642C6-689B-459E-BC3B-E23305BA95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325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350747-64FB-6E59-C7E6-83E381AE4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1D4DA62-4ECA-3042-8EB0-C3EF83757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5D502-DCC7-43A0-93E6-FB48621C48A0}" type="datetimeFigureOut">
              <a:rPr lang="pt-BR" smtClean="0"/>
              <a:t>11/12/2023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CF6A025-3D9A-5D03-2D2F-698CC1D9A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BAE01A2-14D6-9003-7DFA-C08857409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642C6-689B-459E-BC3B-E23305BA95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5704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299C922-C526-93AC-A47F-E0646F177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5D502-DCC7-43A0-93E6-FB48621C48A0}" type="datetimeFigureOut">
              <a:rPr lang="pt-BR" smtClean="0"/>
              <a:t>11/12/2023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220B354-7DBA-9CB3-0097-D52DB1413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4851FAF-5815-0361-5811-B7EF55FD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642C6-689B-459E-BC3B-E23305BA95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5589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26B150-328D-8EBD-153B-FA04642CE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BAAF4C-D988-E723-0651-A075F4AA3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E82B522-37BC-399B-322F-DCD6ACEDE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FED38F-89B2-8F75-C7E4-5028BA02C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5D502-DCC7-43A0-93E6-FB48621C48A0}" type="datetimeFigureOut">
              <a:rPr lang="pt-BR" smtClean="0"/>
              <a:t>11/12/2023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4D83C8-4D9D-8818-0A6F-B18D59924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851EF9-9C05-B30E-C1F5-B8DE72F2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642C6-689B-459E-BC3B-E23305BA95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2864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10721-9DB3-2224-CF69-F606292BB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ED0D72-1EAF-24CE-B255-F566C16E8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1E84769-B561-31AB-3665-D6EE9CBA3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78B13D6-E9BD-4A5C-232E-F17B1BF88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5D502-DCC7-43A0-93E6-FB48621C48A0}" type="datetimeFigureOut">
              <a:rPr lang="pt-BR" smtClean="0"/>
              <a:t>11/12/2023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2D4D96-5F8D-A327-3238-8737C4DBD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5A09749-FE95-565A-78CB-31313C6B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642C6-689B-459E-BC3B-E23305BA95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2261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7ACDD"/>
            </a:gs>
            <a:gs pos="50000">
              <a:srgbClr val="9981AF"/>
            </a:gs>
            <a:gs pos="88000">
              <a:srgbClr val="775B90"/>
            </a:gs>
          </a:gsLst>
          <a:path path="circle">
            <a:fillToRect l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E990322-E8D9-D93F-80B3-5E19323F3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6C9415-0FE4-312E-337B-0A7A38ADB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523C97-9696-7B66-7341-4ADFA32D53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5D502-DCC7-43A0-93E6-FB48621C48A0}" type="datetimeFigureOut">
              <a:rPr lang="pt-BR" smtClean="0"/>
              <a:t>11/12/2023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CDC8B0-1AC5-92B9-8DF2-946CBF8AD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39C080-6EE2-1EBF-9857-9D890FC584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642C6-689B-459E-BC3B-E23305BA95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4606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letter in a circle with a black background&#10;&#10;Description automatically generated">
            <a:extLst>
              <a:ext uri="{FF2B5EF4-FFF2-40B4-BE49-F238E27FC236}">
                <a16:creationId xmlns:a16="http://schemas.microsoft.com/office/drawing/2014/main" id="{E90489D4-3BB7-A7E0-B6E5-191863516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268" y="1395268"/>
            <a:ext cx="4067464" cy="406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4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102 0 L 0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Uma imagem contendo no interior, comida, bolo, cachorro&#10;&#10;Descrição gerada automaticamente">
            <a:extLst>
              <a:ext uri="{FF2B5EF4-FFF2-40B4-BE49-F238E27FC236}">
                <a16:creationId xmlns:a16="http://schemas.microsoft.com/office/drawing/2014/main" id="{B4AB37B1-2E20-5843-1333-1D33D0558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16A611C-67A5-5B96-756D-D53A3A71B0F4}"/>
              </a:ext>
            </a:extLst>
          </p:cNvPr>
          <p:cNvCxnSpPr>
            <a:cxnSpLocks/>
          </p:cNvCxnSpPr>
          <p:nvPr/>
        </p:nvCxnSpPr>
        <p:spPr>
          <a:xfrm>
            <a:off x="371475" y="333375"/>
            <a:ext cx="0" cy="401916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8E09DB-2CF6-E5A4-B659-AEFB45691C9A}"/>
              </a:ext>
            </a:extLst>
          </p:cNvPr>
          <p:cNvSpPr txBox="1"/>
          <p:nvPr/>
        </p:nvSpPr>
        <p:spPr>
          <a:xfrm>
            <a:off x="494121" y="2663851"/>
            <a:ext cx="67890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Persona 2:</a:t>
            </a:r>
          </a:p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Luíza Marta, 24 anos.</a:t>
            </a:r>
          </a:p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Tem o sonho de se sentir uma princesa durante seu casamento.</a:t>
            </a:r>
          </a:p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Precisa conciliar seu corrido dia-a-dia com a organização do seu casamento.</a:t>
            </a:r>
          </a:p>
        </p:txBody>
      </p:sp>
      <p:sp>
        <p:nvSpPr>
          <p:cNvPr id="10" name="Meio-quadro 9">
            <a:extLst>
              <a:ext uri="{FF2B5EF4-FFF2-40B4-BE49-F238E27FC236}">
                <a16:creationId xmlns:a16="http://schemas.microsoft.com/office/drawing/2014/main" id="{E9DC7D36-3ABF-6CC9-EC16-C1EC244DA133}"/>
              </a:ext>
            </a:extLst>
          </p:cNvPr>
          <p:cNvSpPr/>
          <p:nvPr/>
        </p:nvSpPr>
        <p:spPr>
          <a:xfrm>
            <a:off x="381000" y="2537680"/>
            <a:ext cx="377072" cy="348792"/>
          </a:xfrm>
          <a:prstGeom prst="halfFrame">
            <a:avLst>
              <a:gd name="adj1" fmla="val 20343"/>
              <a:gd name="adj2" fmla="val 204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Meio-quadro 10">
            <a:extLst>
              <a:ext uri="{FF2B5EF4-FFF2-40B4-BE49-F238E27FC236}">
                <a16:creationId xmlns:a16="http://schemas.microsoft.com/office/drawing/2014/main" id="{89C4FC96-F119-0D4F-C6C5-70ED23DCFF73}"/>
              </a:ext>
            </a:extLst>
          </p:cNvPr>
          <p:cNvSpPr/>
          <p:nvPr/>
        </p:nvSpPr>
        <p:spPr>
          <a:xfrm rot="10800000">
            <a:off x="7019208" y="4623383"/>
            <a:ext cx="377072" cy="348792"/>
          </a:xfrm>
          <a:prstGeom prst="halfFrame">
            <a:avLst>
              <a:gd name="adj1" fmla="val 20343"/>
              <a:gd name="adj2" fmla="val 204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2" name="Picture 4" descr="A white letter in a circle with a black background&#10;&#10;Description automatically generated">
            <a:extLst>
              <a:ext uri="{FF2B5EF4-FFF2-40B4-BE49-F238E27FC236}">
                <a16:creationId xmlns:a16="http://schemas.microsoft.com/office/drawing/2014/main" id="{AB416802-BB20-166D-EF5D-67CA5A875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120" y="5401558"/>
            <a:ext cx="1319051" cy="131905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C03E90-82A5-3B33-BE01-ED6C1481B628}"/>
              </a:ext>
            </a:extLst>
          </p:cNvPr>
          <p:cNvSpPr txBox="1"/>
          <p:nvPr/>
        </p:nvSpPr>
        <p:spPr>
          <a:xfrm>
            <a:off x="381000" y="130562"/>
            <a:ext cx="28055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Trueno" panose="00000500000000000000" pitchFamily="50" charset="0"/>
              </a:rPr>
              <a:t>Personas</a:t>
            </a:r>
            <a:endParaRPr lang="pt-BR" sz="2800" b="1" dirty="0">
              <a:solidFill>
                <a:schemeClr val="bg1"/>
              </a:solidFill>
              <a:latin typeface="True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089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Uma imagem contendo no interior, comida, bolo, cachorro&#10;&#10;Descrição gerada automaticamente">
            <a:extLst>
              <a:ext uri="{FF2B5EF4-FFF2-40B4-BE49-F238E27FC236}">
                <a16:creationId xmlns:a16="http://schemas.microsoft.com/office/drawing/2014/main" id="{B4AB37B1-2E20-5843-1333-1D33D0558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16A611C-67A5-5B96-756D-D53A3A71B0F4}"/>
              </a:ext>
            </a:extLst>
          </p:cNvPr>
          <p:cNvCxnSpPr>
            <a:cxnSpLocks/>
          </p:cNvCxnSpPr>
          <p:nvPr/>
        </p:nvCxnSpPr>
        <p:spPr>
          <a:xfrm>
            <a:off x="371475" y="333375"/>
            <a:ext cx="0" cy="401916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8E09DB-2CF6-E5A4-B659-AEFB45691C9A}"/>
              </a:ext>
            </a:extLst>
          </p:cNvPr>
          <p:cNvSpPr txBox="1"/>
          <p:nvPr/>
        </p:nvSpPr>
        <p:spPr>
          <a:xfrm>
            <a:off x="494121" y="2663851"/>
            <a:ext cx="67890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Persona 3:</a:t>
            </a:r>
          </a:p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Carolina Duarte, 35 anos – Decoradora.</a:t>
            </a:r>
          </a:p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Decoradora de festas temáticas infantis, deseja atrair mais clientes e demonstrar seu serviços. </a:t>
            </a:r>
          </a:p>
        </p:txBody>
      </p:sp>
      <p:sp>
        <p:nvSpPr>
          <p:cNvPr id="10" name="Meio-quadro 9">
            <a:extLst>
              <a:ext uri="{FF2B5EF4-FFF2-40B4-BE49-F238E27FC236}">
                <a16:creationId xmlns:a16="http://schemas.microsoft.com/office/drawing/2014/main" id="{E9DC7D36-3ABF-6CC9-EC16-C1EC244DA133}"/>
              </a:ext>
            </a:extLst>
          </p:cNvPr>
          <p:cNvSpPr/>
          <p:nvPr/>
        </p:nvSpPr>
        <p:spPr>
          <a:xfrm>
            <a:off x="381000" y="2537680"/>
            <a:ext cx="377072" cy="348792"/>
          </a:xfrm>
          <a:prstGeom prst="halfFrame">
            <a:avLst>
              <a:gd name="adj1" fmla="val 20343"/>
              <a:gd name="adj2" fmla="val 204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Meio-quadro 10">
            <a:extLst>
              <a:ext uri="{FF2B5EF4-FFF2-40B4-BE49-F238E27FC236}">
                <a16:creationId xmlns:a16="http://schemas.microsoft.com/office/drawing/2014/main" id="{89C4FC96-F119-0D4F-C6C5-70ED23DCFF73}"/>
              </a:ext>
            </a:extLst>
          </p:cNvPr>
          <p:cNvSpPr/>
          <p:nvPr/>
        </p:nvSpPr>
        <p:spPr>
          <a:xfrm rot="10800000">
            <a:off x="7019208" y="4219888"/>
            <a:ext cx="377072" cy="348792"/>
          </a:xfrm>
          <a:prstGeom prst="halfFrame">
            <a:avLst>
              <a:gd name="adj1" fmla="val 20343"/>
              <a:gd name="adj2" fmla="val 204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2" name="Picture 4" descr="A white letter in a circle with a black background&#10;&#10;Description automatically generated">
            <a:extLst>
              <a:ext uri="{FF2B5EF4-FFF2-40B4-BE49-F238E27FC236}">
                <a16:creationId xmlns:a16="http://schemas.microsoft.com/office/drawing/2014/main" id="{AB416802-BB20-166D-EF5D-67CA5A875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120" y="5401558"/>
            <a:ext cx="1319051" cy="131905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C03E90-82A5-3B33-BE01-ED6C1481B628}"/>
              </a:ext>
            </a:extLst>
          </p:cNvPr>
          <p:cNvSpPr txBox="1"/>
          <p:nvPr/>
        </p:nvSpPr>
        <p:spPr>
          <a:xfrm>
            <a:off x="381000" y="130562"/>
            <a:ext cx="28055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Trueno" panose="00000500000000000000" pitchFamily="50" charset="0"/>
              </a:rPr>
              <a:t>Personas</a:t>
            </a:r>
            <a:endParaRPr lang="pt-BR" sz="2800" b="1" dirty="0">
              <a:solidFill>
                <a:schemeClr val="bg1"/>
              </a:solidFill>
              <a:latin typeface="True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1583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B1C6A49-4D5C-64E0-2E3C-2A72810D0DCC}"/>
              </a:ext>
            </a:extLst>
          </p:cNvPr>
          <p:cNvSpPr txBox="1"/>
          <p:nvPr/>
        </p:nvSpPr>
        <p:spPr>
          <a:xfrm>
            <a:off x="3928579" y="2921168"/>
            <a:ext cx="43348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Trueno" panose="00000500000000000000" pitchFamily="50" charset="0"/>
              </a:rPr>
              <a:t>Requisitos</a:t>
            </a:r>
            <a:endParaRPr lang="pt-BR" sz="4000" b="1" dirty="0">
              <a:solidFill>
                <a:schemeClr val="bg1"/>
              </a:solidFill>
              <a:latin typeface="Trueno" panose="00000500000000000000" pitchFamily="50" charset="0"/>
            </a:endParaRPr>
          </a:p>
        </p:txBody>
      </p:sp>
      <p:pic>
        <p:nvPicPr>
          <p:cNvPr id="12" name="Picture 4" descr="A white letter in a circle with a black background&#10;&#10;Description automatically generated">
            <a:extLst>
              <a:ext uri="{FF2B5EF4-FFF2-40B4-BE49-F238E27FC236}">
                <a16:creationId xmlns:a16="http://schemas.microsoft.com/office/drawing/2014/main" id="{AB416802-BB20-166D-EF5D-67CA5A875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120" y="5401558"/>
            <a:ext cx="1319051" cy="131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18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Uma imagem contendo edifício, pessoas, quarto, homem&#10;&#10;Descrição gerada automaticamente">
            <a:extLst>
              <a:ext uri="{FF2B5EF4-FFF2-40B4-BE49-F238E27FC236}">
                <a16:creationId xmlns:a16="http://schemas.microsoft.com/office/drawing/2014/main" id="{0594557B-1E28-804C-8CE5-97487679B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16A611C-67A5-5B96-756D-D53A3A71B0F4}"/>
              </a:ext>
            </a:extLst>
          </p:cNvPr>
          <p:cNvCxnSpPr>
            <a:cxnSpLocks/>
          </p:cNvCxnSpPr>
          <p:nvPr/>
        </p:nvCxnSpPr>
        <p:spPr>
          <a:xfrm>
            <a:off x="371475" y="333375"/>
            <a:ext cx="0" cy="769711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8E09DB-2CF6-E5A4-B659-AEFB45691C9A}"/>
              </a:ext>
            </a:extLst>
          </p:cNvPr>
          <p:cNvSpPr txBox="1"/>
          <p:nvPr/>
        </p:nvSpPr>
        <p:spPr>
          <a:xfrm>
            <a:off x="494120" y="1719517"/>
            <a:ext cx="100771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RF-001	Registro de Fornecedores de Serviços de Eventos</a:t>
            </a:r>
          </a:p>
          <a:p>
            <a:pPr algn="just"/>
            <a:endParaRPr lang="pt-BR" sz="2400" b="1" dirty="0">
              <a:solidFill>
                <a:schemeClr val="bg1"/>
              </a:solidFill>
              <a:latin typeface="Trueno" panose="00000500000000000000" pitchFamily="50" charset="0"/>
            </a:endParaRPr>
          </a:p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RF-002	Registro de Consumidores Interessados em Contratar Serviços de Evento	</a:t>
            </a:r>
          </a:p>
          <a:p>
            <a:pPr algn="just"/>
            <a:endParaRPr lang="pt-BR" sz="2400" b="1" dirty="0">
              <a:solidFill>
                <a:schemeClr val="bg1"/>
              </a:solidFill>
              <a:latin typeface="Trueno" panose="00000500000000000000" pitchFamily="50" charset="0"/>
            </a:endParaRPr>
          </a:p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RF-003	Autenticação de Usuários por Meio de Login e Senha</a:t>
            </a:r>
          </a:p>
          <a:p>
            <a:pPr algn="just"/>
            <a:endParaRPr lang="pt-BR" sz="2400" b="1" dirty="0">
              <a:solidFill>
                <a:schemeClr val="bg1"/>
              </a:solidFill>
              <a:latin typeface="Trueno" panose="00000500000000000000" pitchFamily="50" charset="0"/>
            </a:endParaRPr>
          </a:p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RF-006	Perfil de Usuário para Consumidores com Informações Pessoais	</a:t>
            </a:r>
          </a:p>
        </p:txBody>
      </p:sp>
      <p:sp>
        <p:nvSpPr>
          <p:cNvPr id="10" name="Meio-quadro 9">
            <a:extLst>
              <a:ext uri="{FF2B5EF4-FFF2-40B4-BE49-F238E27FC236}">
                <a16:creationId xmlns:a16="http://schemas.microsoft.com/office/drawing/2014/main" id="{E9DC7D36-3ABF-6CC9-EC16-C1EC244DA133}"/>
              </a:ext>
            </a:extLst>
          </p:cNvPr>
          <p:cNvSpPr/>
          <p:nvPr/>
        </p:nvSpPr>
        <p:spPr>
          <a:xfrm>
            <a:off x="381000" y="1593346"/>
            <a:ext cx="377072" cy="348792"/>
          </a:xfrm>
          <a:prstGeom prst="halfFrame">
            <a:avLst>
              <a:gd name="adj1" fmla="val 20343"/>
              <a:gd name="adj2" fmla="val 204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Meio-quadro 10">
            <a:extLst>
              <a:ext uri="{FF2B5EF4-FFF2-40B4-BE49-F238E27FC236}">
                <a16:creationId xmlns:a16="http://schemas.microsoft.com/office/drawing/2014/main" id="{89C4FC96-F119-0D4F-C6C5-70ED23DCFF73}"/>
              </a:ext>
            </a:extLst>
          </p:cNvPr>
          <p:cNvSpPr/>
          <p:nvPr/>
        </p:nvSpPr>
        <p:spPr>
          <a:xfrm rot="10800000">
            <a:off x="10307342" y="5227162"/>
            <a:ext cx="377072" cy="348792"/>
          </a:xfrm>
          <a:prstGeom prst="halfFrame">
            <a:avLst>
              <a:gd name="adj1" fmla="val 20343"/>
              <a:gd name="adj2" fmla="val 204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2" name="Picture 4" descr="A white letter in a circle with a black background&#10;&#10;Description automatically generated">
            <a:extLst>
              <a:ext uri="{FF2B5EF4-FFF2-40B4-BE49-F238E27FC236}">
                <a16:creationId xmlns:a16="http://schemas.microsoft.com/office/drawing/2014/main" id="{AB416802-BB20-166D-EF5D-67CA5A875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120" y="5401558"/>
            <a:ext cx="1319051" cy="131905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C03E90-82A5-3B33-BE01-ED6C1481B628}"/>
              </a:ext>
            </a:extLst>
          </p:cNvPr>
          <p:cNvSpPr txBox="1"/>
          <p:nvPr/>
        </p:nvSpPr>
        <p:spPr>
          <a:xfrm>
            <a:off x="381000" y="149612"/>
            <a:ext cx="3227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Trueno" panose="00000500000000000000" pitchFamily="50" charset="0"/>
              </a:rPr>
              <a:t>Requisitos</a:t>
            </a:r>
            <a:endParaRPr lang="pt-BR" sz="2400" b="1" dirty="0">
              <a:solidFill>
                <a:schemeClr val="bg1"/>
              </a:solidFill>
              <a:latin typeface="Trueno" panose="00000500000000000000" pitchFamily="50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AFA5C12-1DA6-64E9-12AE-02EDC625AD55}"/>
              </a:ext>
            </a:extLst>
          </p:cNvPr>
          <p:cNvSpPr txBox="1"/>
          <p:nvPr/>
        </p:nvSpPr>
        <p:spPr>
          <a:xfrm>
            <a:off x="395513" y="663722"/>
            <a:ext cx="2462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Trueno" panose="00000500000000000000" pitchFamily="50" charset="0"/>
              </a:rPr>
              <a:t>Funcionais</a:t>
            </a:r>
            <a:endParaRPr lang="pt-BR" sz="1600" b="1" dirty="0">
              <a:solidFill>
                <a:schemeClr val="bg1"/>
              </a:solidFill>
              <a:latin typeface="True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559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Uma imagem contendo edifício, pessoas, quarto, homem&#10;&#10;Descrição gerada automaticamente">
            <a:extLst>
              <a:ext uri="{FF2B5EF4-FFF2-40B4-BE49-F238E27FC236}">
                <a16:creationId xmlns:a16="http://schemas.microsoft.com/office/drawing/2014/main" id="{0594557B-1E28-804C-8CE5-97487679B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16A611C-67A5-5B96-756D-D53A3A71B0F4}"/>
              </a:ext>
            </a:extLst>
          </p:cNvPr>
          <p:cNvCxnSpPr>
            <a:cxnSpLocks/>
          </p:cNvCxnSpPr>
          <p:nvPr/>
        </p:nvCxnSpPr>
        <p:spPr>
          <a:xfrm>
            <a:off x="371475" y="333375"/>
            <a:ext cx="0" cy="769711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8E09DB-2CF6-E5A4-B659-AEFB45691C9A}"/>
              </a:ext>
            </a:extLst>
          </p:cNvPr>
          <p:cNvSpPr txBox="1"/>
          <p:nvPr/>
        </p:nvSpPr>
        <p:spPr>
          <a:xfrm>
            <a:off x="484595" y="2690512"/>
            <a:ext cx="100771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RF-007	Possibilidade de Pesquisa de Serviços por Categoria(Filtro)</a:t>
            </a:r>
          </a:p>
          <a:p>
            <a:pPr algn="just"/>
            <a:endParaRPr lang="pt-BR" sz="2400" b="1" dirty="0">
              <a:solidFill>
                <a:schemeClr val="bg1"/>
              </a:solidFill>
              <a:latin typeface="Trueno" panose="00000500000000000000" pitchFamily="50" charset="0"/>
            </a:endParaRPr>
          </a:p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 RF-018	Chat ou Sistema de Mensagens Internas para Comunicação entre Consumidores e Fornecedores	</a:t>
            </a:r>
          </a:p>
        </p:txBody>
      </p:sp>
      <p:sp>
        <p:nvSpPr>
          <p:cNvPr id="10" name="Meio-quadro 9">
            <a:extLst>
              <a:ext uri="{FF2B5EF4-FFF2-40B4-BE49-F238E27FC236}">
                <a16:creationId xmlns:a16="http://schemas.microsoft.com/office/drawing/2014/main" id="{E9DC7D36-3ABF-6CC9-EC16-C1EC244DA133}"/>
              </a:ext>
            </a:extLst>
          </p:cNvPr>
          <p:cNvSpPr/>
          <p:nvPr/>
        </p:nvSpPr>
        <p:spPr>
          <a:xfrm>
            <a:off x="371475" y="2564341"/>
            <a:ext cx="377072" cy="348792"/>
          </a:xfrm>
          <a:prstGeom prst="halfFrame">
            <a:avLst>
              <a:gd name="adj1" fmla="val 20343"/>
              <a:gd name="adj2" fmla="val 204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Meio-quadro 10">
            <a:extLst>
              <a:ext uri="{FF2B5EF4-FFF2-40B4-BE49-F238E27FC236}">
                <a16:creationId xmlns:a16="http://schemas.microsoft.com/office/drawing/2014/main" id="{89C4FC96-F119-0D4F-C6C5-70ED23DCFF73}"/>
              </a:ext>
            </a:extLst>
          </p:cNvPr>
          <p:cNvSpPr/>
          <p:nvPr/>
        </p:nvSpPr>
        <p:spPr>
          <a:xfrm rot="10800000">
            <a:off x="10297817" y="4282134"/>
            <a:ext cx="377072" cy="348792"/>
          </a:xfrm>
          <a:prstGeom prst="halfFrame">
            <a:avLst>
              <a:gd name="adj1" fmla="val 20343"/>
              <a:gd name="adj2" fmla="val 204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2" name="Picture 4" descr="A white letter in a circle with a black background&#10;&#10;Description automatically generated">
            <a:extLst>
              <a:ext uri="{FF2B5EF4-FFF2-40B4-BE49-F238E27FC236}">
                <a16:creationId xmlns:a16="http://schemas.microsoft.com/office/drawing/2014/main" id="{AB416802-BB20-166D-EF5D-67CA5A875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120" y="5401558"/>
            <a:ext cx="1319051" cy="131905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C03E90-82A5-3B33-BE01-ED6C1481B628}"/>
              </a:ext>
            </a:extLst>
          </p:cNvPr>
          <p:cNvSpPr txBox="1"/>
          <p:nvPr/>
        </p:nvSpPr>
        <p:spPr>
          <a:xfrm>
            <a:off x="381000" y="149612"/>
            <a:ext cx="3227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Trueno" panose="00000500000000000000" pitchFamily="50" charset="0"/>
              </a:rPr>
              <a:t>Requisitos</a:t>
            </a:r>
            <a:endParaRPr lang="pt-BR" sz="2400" b="1" dirty="0">
              <a:solidFill>
                <a:schemeClr val="bg1"/>
              </a:solidFill>
              <a:latin typeface="Trueno" panose="00000500000000000000" pitchFamily="50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AFA5C12-1DA6-64E9-12AE-02EDC625AD55}"/>
              </a:ext>
            </a:extLst>
          </p:cNvPr>
          <p:cNvSpPr txBox="1"/>
          <p:nvPr/>
        </p:nvSpPr>
        <p:spPr>
          <a:xfrm>
            <a:off x="395513" y="663722"/>
            <a:ext cx="2462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Trueno" panose="00000500000000000000" pitchFamily="50" charset="0"/>
              </a:rPr>
              <a:t>Funcionais</a:t>
            </a:r>
            <a:endParaRPr lang="pt-BR" sz="1600" b="1" dirty="0">
              <a:solidFill>
                <a:schemeClr val="bg1"/>
              </a:solidFill>
              <a:latin typeface="True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971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Uma imagem contendo edifício, pessoas, quarto, homem&#10;&#10;Descrição gerada automaticamente">
            <a:extLst>
              <a:ext uri="{FF2B5EF4-FFF2-40B4-BE49-F238E27FC236}">
                <a16:creationId xmlns:a16="http://schemas.microsoft.com/office/drawing/2014/main" id="{0594557B-1E28-804C-8CE5-97487679B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16A611C-67A5-5B96-756D-D53A3A71B0F4}"/>
              </a:ext>
            </a:extLst>
          </p:cNvPr>
          <p:cNvCxnSpPr>
            <a:cxnSpLocks/>
          </p:cNvCxnSpPr>
          <p:nvPr/>
        </p:nvCxnSpPr>
        <p:spPr>
          <a:xfrm>
            <a:off x="371475" y="333375"/>
            <a:ext cx="0" cy="769711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8E09DB-2CF6-E5A4-B659-AEFB45691C9A}"/>
              </a:ext>
            </a:extLst>
          </p:cNvPr>
          <p:cNvSpPr txBox="1"/>
          <p:nvPr/>
        </p:nvSpPr>
        <p:spPr>
          <a:xfrm>
            <a:off x="480581" y="2771940"/>
            <a:ext cx="1022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RNF-001	O sistema deve ser responsivo para rodar em um dispositivos móvel</a:t>
            </a:r>
          </a:p>
          <a:p>
            <a:pPr algn="just"/>
            <a:endParaRPr lang="pt-BR" sz="2400" b="1" dirty="0">
              <a:solidFill>
                <a:schemeClr val="bg1"/>
              </a:solidFill>
              <a:latin typeface="Trueno" panose="00000500000000000000" pitchFamily="50" charset="0"/>
            </a:endParaRPr>
          </a:p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RNF-009	Interface de Usuário Intuitiva e Simples</a:t>
            </a:r>
          </a:p>
        </p:txBody>
      </p:sp>
      <p:sp>
        <p:nvSpPr>
          <p:cNvPr id="10" name="Meio-quadro 9">
            <a:extLst>
              <a:ext uri="{FF2B5EF4-FFF2-40B4-BE49-F238E27FC236}">
                <a16:creationId xmlns:a16="http://schemas.microsoft.com/office/drawing/2014/main" id="{E9DC7D36-3ABF-6CC9-EC16-C1EC244DA133}"/>
              </a:ext>
            </a:extLst>
          </p:cNvPr>
          <p:cNvSpPr/>
          <p:nvPr/>
        </p:nvSpPr>
        <p:spPr>
          <a:xfrm>
            <a:off x="367461" y="2645769"/>
            <a:ext cx="377072" cy="348792"/>
          </a:xfrm>
          <a:prstGeom prst="halfFrame">
            <a:avLst>
              <a:gd name="adj1" fmla="val 20343"/>
              <a:gd name="adj2" fmla="val 204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Meio-quadro 10">
            <a:extLst>
              <a:ext uri="{FF2B5EF4-FFF2-40B4-BE49-F238E27FC236}">
                <a16:creationId xmlns:a16="http://schemas.microsoft.com/office/drawing/2014/main" id="{89C4FC96-F119-0D4F-C6C5-70ED23DCFF73}"/>
              </a:ext>
            </a:extLst>
          </p:cNvPr>
          <p:cNvSpPr/>
          <p:nvPr/>
        </p:nvSpPr>
        <p:spPr>
          <a:xfrm rot="10800000">
            <a:off x="10345048" y="3887108"/>
            <a:ext cx="377072" cy="348792"/>
          </a:xfrm>
          <a:prstGeom prst="halfFrame">
            <a:avLst>
              <a:gd name="adj1" fmla="val 20343"/>
              <a:gd name="adj2" fmla="val 204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2" name="Picture 4" descr="A white letter in a circle with a black background&#10;&#10;Description automatically generated">
            <a:extLst>
              <a:ext uri="{FF2B5EF4-FFF2-40B4-BE49-F238E27FC236}">
                <a16:creationId xmlns:a16="http://schemas.microsoft.com/office/drawing/2014/main" id="{AB416802-BB20-166D-EF5D-67CA5A875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120" y="5401558"/>
            <a:ext cx="1319051" cy="131905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C03E90-82A5-3B33-BE01-ED6C1481B628}"/>
              </a:ext>
            </a:extLst>
          </p:cNvPr>
          <p:cNvSpPr txBox="1"/>
          <p:nvPr/>
        </p:nvSpPr>
        <p:spPr>
          <a:xfrm>
            <a:off x="381000" y="91556"/>
            <a:ext cx="3227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Trueno" panose="00000500000000000000" pitchFamily="50" charset="0"/>
              </a:rPr>
              <a:t>Requisitos</a:t>
            </a:r>
            <a:endParaRPr lang="pt-BR" sz="2400" b="1" dirty="0">
              <a:solidFill>
                <a:schemeClr val="bg1"/>
              </a:solidFill>
              <a:latin typeface="Trueno" panose="00000500000000000000" pitchFamily="50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AFA5C12-1DA6-64E9-12AE-02EDC625AD55}"/>
              </a:ext>
            </a:extLst>
          </p:cNvPr>
          <p:cNvSpPr txBox="1"/>
          <p:nvPr/>
        </p:nvSpPr>
        <p:spPr>
          <a:xfrm>
            <a:off x="395513" y="692750"/>
            <a:ext cx="3387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Trueno" panose="00000500000000000000" pitchFamily="50" charset="0"/>
              </a:rPr>
              <a:t>Não funcionais</a:t>
            </a:r>
            <a:endParaRPr lang="pt-BR" sz="1600" b="1" dirty="0">
              <a:solidFill>
                <a:schemeClr val="bg1"/>
              </a:solidFill>
              <a:latin typeface="True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529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B1C6A49-4D5C-64E0-2E3C-2A72810D0DCC}"/>
              </a:ext>
            </a:extLst>
          </p:cNvPr>
          <p:cNvSpPr txBox="1"/>
          <p:nvPr/>
        </p:nvSpPr>
        <p:spPr>
          <a:xfrm>
            <a:off x="3651264" y="2921168"/>
            <a:ext cx="48894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Trueno" panose="00000500000000000000" pitchFamily="50" charset="0"/>
              </a:rPr>
              <a:t>Tecnologias</a:t>
            </a:r>
          </a:p>
        </p:txBody>
      </p:sp>
      <p:pic>
        <p:nvPicPr>
          <p:cNvPr id="12" name="Picture 4" descr="A white letter in a circle with a black background&#10;&#10;Description automatically generated">
            <a:extLst>
              <a:ext uri="{FF2B5EF4-FFF2-40B4-BE49-F238E27FC236}">
                <a16:creationId xmlns:a16="http://schemas.microsoft.com/office/drawing/2014/main" id="{AB416802-BB20-166D-EF5D-67CA5A875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120" y="5401558"/>
            <a:ext cx="1319051" cy="131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89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o interior, quarto, mesa, escuro&#10;&#10;Descrição gerada automaticamente">
            <a:extLst>
              <a:ext uri="{FF2B5EF4-FFF2-40B4-BE49-F238E27FC236}">
                <a16:creationId xmlns:a16="http://schemas.microsoft.com/office/drawing/2014/main" id="{F47B4475-12E1-D178-B536-ACB22E136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16A611C-67A5-5B96-756D-D53A3A71B0F4}"/>
              </a:ext>
            </a:extLst>
          </p:cNvPr>
          <p:cNvCxnSpPr>
            <a:cxnSpLocks/>
          </p:cNvCxnSpPr>
          <p:nvPr/>
        </p:nvCxnSpPr>
        <p:spPr>
          <a:xfrm>
            <a:off x="371475" y="333375"/>
            <a:ext cx="0" cy="421368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8E09DB-2CF6-E5A4-B659-AEFB45691C9A}"/>
              </a:ext>
            </a:extLst>
          </p:cNvPr>
          <p:cNvSpPr txBox="1"/>
          <p:nvPr/>
        </p:nvSpPr>
        <p:spPr>
          <a:xfrm>
            <a:off x="494120" y="1864657"/>
            <a:ext cx="86498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As tecnologias utilizadas foram:</a:t>
            </a:r>
          </a:p>
          <a:p>
            <a:pPr algn="just"/>
            <a:endParaRPr lang="pt-BR" sz="2400" b="1" dirty="0">
              <a:solidFill>
                <a:schemeClr val="bg1"/>
              </a:solidFill>
              <a:latin typeface="Trueno" panose="00000500000000000000" pitchFamily="50" charset="0"/>
            </a:endParaRPr>
          </a:p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- </a:t>
            </a:r>
            <a:r>
              <a:rPr lang="pt-BR" sz="2400" b="1" dirty="0" err="1">
                <a:solidFill>
                  <a:schemeClr val="bg1"/>
                </a:solidFill>
                <a:latin typeface="Trueno" panose="00000500000000000000" pitchFamily="50" charset="0"/>
              </a:rPr>
              <a:t>JavaScript</a:t>
            </a:r>
            <a:endParaRPr lang="pt-BR" sz="2400" b="1" dirty="0">
              <a:solidFill>
                <a:schemeClr val="bg1"/>
              </a:solidFill>
              <a:latin typeface="Trueno" panose="00000500000000000000" pitchFamily="50" charset="0"/>
            </a:endParaRPr>
          </a:p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- AJAX</a:t>
            </a:r>
          </a:p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- </a:t>
            </a:r>
            <a:r>
              <a:rPr lang="pt-BR" sz="2400" b="1" dirty="0" err="1">
                <a:solidFill>
                  <a:schemeClr val="bg1"/>
                </a:solidFill>
                <a:latin typeface="Trueno" panose="00000500000000000000" pitchFamily="50" charset="0"/>
              </a:rPr>
              <a:t>Json</a:t>
            </a:r>
            <a:endParaRPr lang="pt-BR" sz="2400" b="1" dirty="0">
              <a:solidFill>
                <a:schemeClr val="bg1"/>
              </a:solidFill>
              <a:latin typeface="Trueno" panose="00000500000000000000" pitchFamily="50" charset="0"/>
            </a:endParaRPr>
          </a:p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- HTML</a:t>
            </a:r>
          </a:p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- CSS</a:t>
            </a:r>
          </a:p>
        </p:txBody>
      </p:sp>
      <p:sp>
        <p:nvSpPr>
          <p:cNvPr id="10" name="Meio-quadro 9">
            <a:extLst>
              <a:ext uri="{FF2B5EF4-FFF2-40B4-BE49-F238E27FC236}">
                <a16:creationId xmlns:a16="http://schemas.microsoft.com/office/drawing/2014/main" id="{E9DC7D36-3ABF-6CC9-EC16-C1EC244DA133}"/>
              </a:ext>
            </a:extLst>
          </p:cNvPr>
          <p:cNvSpPr/>
          <p:nvPr/>
        </p:nvSpPr>
        <p:spPr>
          <a:xfrm>
            <a:off x="381000" y="1738486"/>
            <a:ext cx="377072" cy="348792"/>
          </a:xfrm>
          <a:prstGeom prst="halfFrame">
            <a:avLst>
              <a:gd name="adj1" fmla="val 20343"/>
              <a:gd name="adj2" fmla="val 204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Meio-quadro 10">
            <a:extLst>
              <a:ext uri="{FF2B5EF4-FFF2-40B4-BE49-F238E27FC236}">
                <a16:creationId xmlns:a16="http://schemas.microsoft.com/office/drawing/2014/main" id="{89C4FC96-F119-0D4F-C6C5-70ED23DCFF73}"/>
              </a:ext>
            </a:extLst>
          </p:cNvPr>
          <p:cNvSpPr/>
          <p:nvPr/>
        </p:nvSpPr>
        <p:spPr>
          <a:xfrm rot="10800000">
            <a:off x="5718926" y="4193521"/>
            <a:ext cx="377072" cy="348792"/>
          </a:xfrm>
          <a:prstGeom prst="halfFrame">
            <a:avLst>
              <a:gd name="adj1" fmla="val 20343"/>
              <a:gd name="adj2" fmla="val 204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2" name="Picture 4" descr="A white letter in a circle with a black background&#10;&#10;Description automatically generated">
            <a:extLst>
              <a:ext uri="{FF2B5EF4-FFF2-40B4-BE49-F238E27FC236}">
                <a16:creationId xmlns:a16="http://schemas.microsoft.com/office/drawing/2014/main" id="{AB416802-BB20-166D-EF5D-67CA5A875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120" y="5401558"/>
            <a:ext cx="1319051" cy="131905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C03E90-82A5-3B33-BE01-ED6C1481B628}"/>
              </a:ext>
            </a:extLst>
          </p:cNvPr>
          <p:cNvSpPr txBox="1"/>
          <p:nvPr/>
        </p:nvSpPr>
        <p:spPr>
          <a:xfrm>
            <a:off x="381000" y="149612"/>
            <a:ext cx="3323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>
                <a:solidFill>
                  <a:schemeClr val="bg1"/>
                </a:solidFill>
                <a:latin typeface="Trueno" panose="00000500000000000000" pitchFamily="50" charset="0"/>
              </a:rPr>
              <a:t>Tecnologias</a:t>
            </a:r>
          </a:p>
        </p:txBody>
      </p:sp>
    </p:spTree>
    <p:extLst>
      <p:ext uri="{BB962C8B-B14F-4D97-AF65-F5344CB8AC3E}">
        <p14:creationId xmlns:p14="http://schemas.microsoft.com/office/powerpoint/2010/main" val="1271753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B1C6A49-4D5C-64E0-2E3C-2A72810D0DCC}"/>
              </a:ext>
            </a:extLst>
          </p:cNvPr>
          <p:cNvSpPr txBox="1"/>
          <p:nvPr/>
        </p:nvSpPr>
        <p:spPr>
          <a:xfrm>
            <a:off x="3223265" y="2921168"/>
            <a:ext cx="57454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Trueno" panose="00000500000000000000" pitchFamily="50" charset="0"/>
              </a:rPr>
              <a:t>Fluxo </a:t>
            </a:r>
            <a:r>
              <a:rPr lang="pt-BR" sz="6000" b="1">
                <a:solidFill>
                  <a:schemeClr val="bg1"/>
                </a:solidFill>
                <a:latin typeface="Trueno" panose="00000500000000000000" pitchFamily="50" charset="0"/>
              </a:rPr>
              <a:t>de Telas</a:t>
            </a:r>
            <a:endParaRPr lang="pt-BR" sz="6000" b="1" dirty="0">
              <a:solidFill>
                <a:schemeClr val="bg1"/>
              </a:solidFill>
              <a:latin typeface="Trueno" panose="00000500000000000000" pitchFamily="50" charset="0"/>
            </a:endParaRPr>
          </a:p>
        </p:txBody>
      </p:sp>
      <p:pic>
        <p:nvPicPr>
          <p:cNvPr id="12" name="Picture 4" descr="A white letter in a circle with a black background&#10;&#10;Description automatically generated">
            <a:extLst>
              <a:ext uri="{FF2B5EF4-FFF2-40B4-BE49-F238E27FC236}">
                <a16:creationId xmlns:a16="http://schemas.microsoft.com/office/drawing/2014/main" id="{AB416802-BB20-166D-EF5D-67CA5A875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120" y="5401558"/>
            <a:ext cx="1319051" cy="131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56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o interior, quarto, mesa, escuro&#10;&#10;Descrição gerada automaticamente">
            <a:extLst>
              <a:ext uri="{FF2B5EF4-FFF2-40B4-BE49-F238E27FC236}">
                <a16:creationId xmlns:a16="http://schemas.microsoft.com/office/drawing/2014/main" id="{F47B4475-12E1-D178-B536-ACB22E136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16A611C-67A5-5B96-756D-D53A3A71B0F4}"/>
              </a:ext>
            </a:extLst>
          </p:cNvPr>
          <p:cNvCxnSpPr>
            <a:cxnSpLocks/>
          </p:cNvCxnSpPr>
          <p:nvPr/>
        </p:nvCxnSpPr>
        <p:spPr>
          <a:xfrm>
            <a:off x="371475" y="333375"/>
            <a:ext cx="0" cy="421368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A white letter in a circle with a black background&#10;&#10;Description automatically generated">
            <a:extLst>
              <a:ext uri="{FF2B5EF4-FFF2-40B4-BE49-F238E27FC236}">
                <a16:creationId xmlns:a16="http://schemas.microsoft.com/office/drawing/2014/main" id="{AB416802-BB20-166D-EF5D-67CA5A875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120" y="5401558"/>
            <a:ext cx="1319051" cy="131905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C03E90-82A5-3B33-BE01-ED6C1481B628}"/>
              </a:ext>
            </a:extLst>
          </p:cNvPr>
          <p:cNvSpPr txBox="1"/>
          <p:nvPr/>
        </p:nvSpPr>
        <p:spPr>
          <a:xfrm>
            <a:off x="381000" y="149612"/>
            <a:ext cx="3895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Trueno" panose="00000500000000000000" pitchFamily="50" charset="0"/>
              </a:rPr>
              <a:t>Fluxo de Telas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860B832-485B-0885-3EAB-CC8248013C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7A010D9-FEAA-DC0F-0070-6E4A3897BA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07616845-03C3-7E47-44D0-1E6674122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130" y="1069282"/>
            <a:ext cx="7545735" cy="532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98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no interior, quarto, pequeno, cama&#10;&#10;Descrição gerada automaticamente">
            <a:extLst>
              <a:ext uri="{FF2B5EF4-FFF2-40B4-BE49-F238E27FC236}">
                <a16:creationId xmlns:a16="http://schemas.microsoft.com/office/drawing/2014/main" id="{C4510BEC-A940-B91B-67C5-16762C342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2BEA68D-1D13-429B-A6B5-84E01DCB3AAF}"/>
              </a:ext>
            </a:extLst>
          </p:cNvPr>
          <p:cNvSpPr txBox="1"/>
          <p:nvPr/>
        </p:nvSpPr>
        <p:spPr>
          <a:xfrm>
            <a:off x="381000" y="133350"/>
            <a:ext cx="19639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Trueno" panose="00000500000000000000" pitchFamily="50" charset="0"/>
              </a:rPr>
              <a:t>Events</a:t>
            </a:r>
            <a:endParaRPr lang="pt-BR" sz="2400" b="1" dirty="0">
              <a:solidFill>
                <a:schemeClr val="bg1"/>
              </a:solidFill>
              <a:latin typeface="Trueno" panose="00000500000000000000" pitchFamily="50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7580C19-672E-6766-FB10-6C9BDFC4731F}"/>
              </a:ext>
            </a:extLst>
          </p:cNvPr>
          <p:cNvSpPr txBox="1"/>
          <p:nvPr/>
        </p:nvSpPr>
        <p:spPr>
          <a:xfrm>
            <a:off x="371475" y="571500"/>
            <a:ext cx="1931939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100" b="1" dirty="0">
                <a:solidFill>
                  <a:schemeClr val="bg1"/>
                </a:solidFill>
                <a:latin typeface="Trueno" panose="00000500000000000000" pitchFamily="50" charset="0"/>
              </a:rPr>
              <a:t>NOW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B0E45F27-71AA-9986-B8E6-2F367ABA246E}"/>
              </a:ext>
            </a:extLst>
          </p:cNvPr>
          <p:cNvCxnSpPr>
            <a:cxnSpLocks/>
          </p:cNvCxnSpPr>
          <p:nvPr/>
        </p:nvCxnSpPr>
        <p:spPr>
          <a:xfrm>
            <a:off x="371475" y="333375"/>
            <a:ext cx="0" cy="904875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9D5669B-1B8A-F3F6-04B1-AD7BD5CA0EBE}"/>
              </a:ext>
            </a:extLst>
          </p:cNvPr>
          <p:cNvSpPr txBox="1"/>
          <p:nvPr/>
        </p:nvSpPr>
        <p:spPr>
          <a:xfrm>
            <a:off x="282187" y="2117437"/>
            <a:ext cx="2224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Integrantes: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9FE6167-661A-3C4C-8656-FA5404BE2273}"/>
              </a:ext>
            </a:extLst>
          </p:cNvPr>
          <p:cNvSpPr txBox="1"/>
          <p:nvPr/>
        </p:nvSpPr>
        <p:spPr>
          <a:xfrm>
            <a:off x="282187" y="2601517"/>
            <a:ext cx="325832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- Danton Lucas.</a:t>
            </a:r>
          </a:p>
          <a:p>
            <a:r>
              <a:rPr lang="pt-BR" sz="2800" b="1" dirty="0">
                <a:solidFill>
                  <a:schemeClr val="bg1"/>
                </a:solidFill>
              </a:rPr>
              <a:t>- Eduardo Henrique.</a:t>
            </a:r>
          </a:p>
          <a:p>
            <a:r>
              <a:rPr lang="pt-BR" sz="2800" b="1" dirty="0">
                <a:solidFill>
                  <a:schemeClr val="bg1"/>
                </a:solidFill>
              </a:rPr>
              <a:t>- Gabriel Montalvão.</a:t>
            </a:r>
          </a:p>
          <a:p>
            <a:r>
              <a:rPr lang="pt-BR" sz="2800" b="1" dirty="0">
                <a:solidFill>
                  <a:schemeClr val="bg1"/>
                </a:solidFill>
              </a:rPr>
              <a:t>- Luiz Felipe.</a:t>
            </a:r>
          </a:p>
          <a:p>
            <a:r>
              <a:rPr lang="pt-BR" sz="2800" b="1" dirty="0">
                <a:solidFill>
                  <a:schemeClr val="bg1"/>
                </a:solidFill>
              </a:rPr>
              <a:t>- Marco Aurelio.</a:t>
            </a:r>
          </a:p>
          <a:p>
            <a:r>
              <a:rPr lang="pt-BR" sz="2800" b="1" dirty="0">
                <a:solidFill>
                  <a:schemeClr val="bg1"/>
                </a:solidFill>
              </a:rPr>
              <a:t>- Nathan Carvalho. </a:t>
            </a:r>
          </a:p>
          <a:p>
            <a:r>
              <a:rPr lang="pt-BR" sz="2800" b="1" dirty="0">
                <a:solidFill>
                  <a:schemeClr val="bg1"/>
                </a:solidFill>
              </a:rPr>
              <a:t>- Pedro Henrique.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7A80B73-BABE-635D-E691-C1C11AC80726}"/>
              </a:ext>
            </a:extLst>
          </p:cNvPr>
          <p:cNvSpPr txBox="1"/>
          <p:nvPr/>
        </p:nvSpPr>
        <p:spPr>
          <a:xfrm>
            <a:off x="3563332" y="2117436"/>
            <a:ext cx="2538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Orientadores: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1BC1985-D5DB-A7A9-B6B1-D3EAC79F5C79}"/>
              </a:ext>
            </a:extLst>
          </p:cNvPr>
          <p:cNvSpPr txBox="1"/>
          <p:nvPr/>
        </p:nvSpPr>
        <p:spPr>
          <a:xfrm>
            <a:off x="3563332" y="2579070"/>
            <a:ext cx="413805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- Fábio Leandro Rodrigues.</a:t>
            </a:r>
          </a:p>
          <a:p>
            <a:r>
              <a:rPr lang="pt-BR" sz="2800" b="1" dirty="0">
                <a:solidFill>
                  <a:schemeClr val="bg1"/>
                </a:solidFill>
              </a:rPr>
              <a:t>- Shirley Luana Ramos.</a:t>
            </a:r>
          </a:p>
          <a:p>
            <a:r>
              <a:rPr lang="pt-BR" sz="2800" b="1" dirty="0">
                <a:solidFill>
                  <a:schemeClr val="bg1"/>
                </a:solidFill>
              </a:rPr>
              <a:t>- Franciele Parreiras.</a:t>
            </a:r>
          </a:p>
        </p:txBody>
      </p:sp>
      <p:pic>
        <p:nvPicPr>
          <p:cNvPr id="12" name="Picture 4" descr="A white letter in a circle with a black background&#10;&#10;Description automatically generated">
            <a:extLst>
              <a:ext uri="{FF2B5EF4-FFF2-40B4-BE49-F238E27FC236}">
                <a16:creationId xmlns:a16="http://schemas.microsoft.com/office/drawing/2014/main" id="{E100BFDB-9B42-B6BA-AB8A-FF236460B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120" y="5401558"/>
            <a:ext cx="1319051" cy="131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0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7" grpId="0"/>
      <p:bldP spid="18" grpId="0"/>
      <p:bldP spid="20" grpId="0"/>
      <p:bldP spid="2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o interior, quarto, mesa, escuro&#10;&#10;Descrição gerada automaticamente">
            <a:extLst>
              <a:ext uri="{FF2B5EF4-FFF2-40B4-BE49-F238E27FC236}">
                <a16:creationId xmlns:a16="http://schemas.microsoft.com/office/drawing/2014/main" id="{F47B4475-12E1-D178-B536-ACB22E136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16A611C-67A5-5B96-756D-D53A3A71B0F4}"/>
              </a:ext>
            </a:extLst>
          </p:cNvPr>
          <p:cNvCxnSpPr>
            <a:cxnSpLocks/>
          </p:cNvCxnSpPr>
          <p:nvPr/>
        </p:nvCxnSpPr>
        <p:spPr>
          <a:xfrm>
            <a:off x="371475" y="333375"/>
            <a:ext cx="0" cy="421368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A white letter in a circle with a black background&#10;&#10;Description automatically generated">
            <a:extLst>
              <a:ext uri="{FF2B5EF4-FFF2-40B4-BE49-F238E27FC236}">
                <a16:creationId xmlns:a16="http://schemas.microsoft.com/office/drawing/2014/main" id="{AB416802-BB20-166D-EF5D-67CA5A875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120" y="5401558"/>
            <a:ext cx="1319051" cy="131905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C03E90-82A5-3B33-BE01-ED6C1481B628}"/>
              </a:ext>
            </a:extLst>
          </p:cNvPr>
          <p:cNvSpPr txBox="1"/>
          <p:nvPr/>
        </p:nvSpPr>
        <p:spPr>
          <a:xfrm>
            <a:off x="381000" y="149612"/>
            <a:ext cx="3895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Trueno" panose="00000500000000000000" pitchFamily="50" charset="0"/>
              </a:rPr>
              <a:t>Fluxo de Telas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860B832-485B-0885-3EAB-CC8248013C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7A010D9-FEAA-DC0F-0070-6E4A3897BA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Imagem 8" descr="Interface gráfica do usuário, Texto, Aplicativo, Word&#10;&#10;Descrição gerada automaticamente">
            <a:extLst>
              <a:ext uri="{FF2B5EF4-FFF2-40B4-BE49-F238E27FC236}">
                <a16:creationId xmlns:a16="http://schemas.microsoft.com/office/drawing/2014/main" id="{B087F2EC-2270-CECF-D444-A3E34E1CCD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89" y="1067417"/>
            <a:ext cx="7551018" cy="533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98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o interior, quarto, mesa, escuro&#10;&#10;Descrição gerada automaticamente">
            <a:extLst>
              <a:ext uri="{FF2B5EF4-FFF2-40B4-BE49-F238E27FC236}">
                <a16:creationId xmlns:a16="http://schemas.microsoft.com/office/drawing/2014/main" id="{F47B4475-12E1-D178-B536-ACB22E136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16A611C-67A5-5B96-756D-D53A3A71B0F4}"/>
              </a:ext>
            </a:extLst>
          </p:cNvPr>
          <p:cNvCxnSpPr>
            <a:cxnSpLocks/>
          </p:cNvCxnSpPr>
          <p:nvPr/>
        </p:nvCxnSpPr>
        <p:spPr>
          <a:xfrm>
            <a:off x="371475" y="333375"/>
            <a:ext cx="0" cy="421368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A white letter in a circle with a black background&#10;&#10;Description automatically generated">
            <a:extLst>
              <a:ext uri="{FF2B5EF4-FFF2-40B4-BE49-F238E27FC236}">
                <a16:creationId xmlns:a16="http://schemas.microsoft.com/office/drawing/2014/main" id="{AB416802-BB20-166D-EF5D-67CA5A875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120" y="5401558"/>
            <a:ext cx="1319051" cy="131905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C03E90-82A5-3B33-BE01-ED6C1481B628}"/>
              </a:ext>
            </a:extLst>
          </p:cNvPr>
          <p:cNvSpPr txBox="1"/>
          <p:nvPr/>
        </p:nvSpPr>
        <p:spPr>
          <a:xfrm>
            <a:off x="381000" y="149612"/>
            <a:ext cx="3895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Trueno" panose="00000500000000000000" pitchFamily="50" charset="0"/>
              </a:rPr>
              <a:t>Fluxo de Telas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860B832-485B-0885-3EAB-CC8248013C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7A010D9-FEAA-DC0F-0070-6E4A3897BA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8A0C9A2-938E-4B95-F74B-1569A03B7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346" y="1077202"/>
            <a:ext cx="7523307" cy="531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9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o interior, quarto, mesa, escuro&#10;&#10;Descrição gerada automaticamente">
            <a:extLst>
              <a:ext uri="{FF2B5EF4-FFF2-40B4-BE49-F238E27FC236}">
                <a16:creationId xmlns:a16="http://schemas.microsoft.com/office/drawing/2014/main" id="{F47B4475-12E1-D178-B536-ACB22E136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16A611C-67A5-5B96-756D-D53A3A71B0F4}"/>
              </a:ext>
            </a:extLst>
          </p:cNvPr>
          <p:cNvCxnSpPr>
            <a:cxnSpLocks/>
          </p:cNvCxnSpPr>
          <p:nvPr/>
        </p:nvCxnSpPr>
        <p:spPr>
          <a:xfrm>
            <a:off x="371475" y="333375"/>
            <a:ext cx="0" cy="421368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A white letter in a circle with a black background&#10;&#10;Description automatically generated">
            <a:extLst>
              <a:ext uri="{FF2B5EF4-FFF2-40B4-BE49-F238E27FC236}">
                <a16:creationId xmlns:a16="http://schemas.microsoft.com/office/drawing/2014/main" id="{AB416802-BB20-166D-EF5D-67CA5A875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120" y="5401558"/>
            <a:ext cx="1319051" cy="131905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C03E90-82A5-3B33-BE01-ED6C1481B628}"/>
              </a:ext>
            </a:extLst>
          </p:cNvPr>
          <p:cNvSpPr txBox="1"/>
          <p:nvPr/>
        </p:nvSpPr>
        <p:spPr>
          <a:xfrm>
            <a:off x="381000" y="149612"/>
            <a:ext cx="3895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Trueno" panose="00000500000000000000" pitchFamily="50" charset="0"/>
              </a:rPr>
              <a:t>Fluxo de Telas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860B832-485B-0885-3EAB-CC8248013C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7A010D9-FEAA-DC0F-0070-6E4A3897BA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F7E1A69-1A44-909C-6B49-2588396FB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510" y="1070679"/>
            <a:ext cx="7541780" cy="532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34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B1C6A49-4D5C-64E0-2E3C-2A72810D0DCC}"/>
              </a:ext>
            </a:extLst>
          </p:cNvPr>
          <p:cNvSpPr txBox="1"/>
          <p:nvPr/>
        </p:nvSpPr>
        <p:spPr>
          <a:xfrm>
            <a:off x="4743711" y="2921168"/>
            <a:ext cx="27045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Trueno" panose="00000500000000000000" pitchFamily="50" charset="0"/>
              </a:rPr>
              <a:t>Testes</a:t>
            </a:r>
          </a:p>
        </p:txBody>
      </p:sp>
      <p:pic>
        <p:nvPicPr>
          <p:cNvPr id="12" name="Picture 4" descr="A white letter in a circle with a black background&#10;&#10;Description automatically generated">
            <a:extLst>
              <a:ext uri="{FF2B5EF4-FFF2-40B4-BE49-F238E27FC236}">
                <a16:creationId xmlns:a16="http://schemas.microsoft.com/office/drawing/2014/main" id="{AB416802-BB20-166D-EF5D-67CA5A875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120" y="5401558"/>
            <a:ext cx="1319051" cy="131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51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o interior, quarto, mesa, escuro&#10;&#10;Descrição gerada automaticamente">
            <a:extLst>
              <a:ext uri="{FF2B5EF4-FFF2-40B4-BE49-F238E27FC236}">
                <a16:creationId xmlns:a16="http://schemas.microsoft.com/office/drawing/2014/main" id="{F47B4475-12E1-D178-B536-ACB22E136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16A611C-67A5-5B96-756D-D53A3A71B0F4}"/>
              </a:ext>
            </a:extLst>
          </p:cNvPr>
          <p:cNvCxnSpPr>
            <a:cxnSpLocks/>
          </p:cNvCxnSpPr>
          <p:nvPr/>
        </p:nvCxnSpPr>
        <p:spPr>
          <a:xfrm>
            <a:off x="371475" y="333375"/>
            <a:ext cx="0" cy="421368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8E09DB-2CF6-E5A4-B659-AEFB45691C9A}"/>
              </a:ext>
            </a:extLst>
          </p:cNvPr>
          <p:cNvSpPr txBox="1"/>
          <p:nvPr/>
        </p:nvSpPr>
        <p:spPr>
          <a:xfrm>
            <a:off x="476867" y="2361175"/>
            <a:ext cx="86498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- Criação de conta.</a:t>
            </a:r>
          </a:p>
          <a:p>
            <a:pPr algn="just"/>
            <a:endParaRPr lang="pt-BR" sz="2400" b="1" dirty="0">
              <a:solidFill>
                <a:schemeClr val="bg1"/>
              </a:solidFill>
              <a:latin typeface="Trueno" panose="00000500000000000000" pitchFamily="50" charset="0"/>
            </a:endParaRPr>
          </a:p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- Acesso de conta.</a:t>
            </a:r>
          </a:p>
          <a:p>
            <a:pPr algn="just"/>
            <a:endParaRPr lang="pt-BR" sz="2400" b="1" dirty="0">
              <a:solidFill>
                <a:schemeClr val="bg1"/>
              </a:solidFill>
              <a:latin typeface="Trueno" panose="00000500000000000000" pitchFamily="50" charset="0"/>
            </a:endParaRPr>
          </a:p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- Filtrar serviços.</a:t>
            </a:r>
          </a:p>
          <a:p>
            <a:pPr algn="just"/>
            <a:endParaRPr lang="pt-BR" sz="2400" b="1" dirty="0">
              <a:solidFill>
                <a:schemeClr val="bg1"/>
              </a:solidFill>
              <a:latin typeface="Trueno" panose="00000500000000000000" pitchFamily="50" charset="0"/>
            </a:endParaRPr>
          </a:p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- Solicitar Orçamento.</a:t>
            </a:r>
          </a:p>
        </p:txBody>
      </p:sp>
      <p:sp>
        <p:nvSpPr>
          <p:cNvPr id="10" name="Meio-quadro 9">
            <a:extLst>
              <a:ext uri="{FF2B5EF4-FFF2-40B4-BE49-F238E27FC236}">
                <a16:creationId xmlns:a16="http://schemas.microsoft.com/office/drawing/2014/main" id="{E9DC7D36-3ABF-6CC9-EC16-C1EC244DA133}"/>
              </a:ext>
            </a:extLst>
          </p:cNvPr>
          <p:cNvSpPr/>
          <p:nvPr/>
        </p:nvSpPr>
        <p:spPr>
          <a:xfrm>
            <a:off x="381000" y="2159401"/>
            <a:ext cx="377072" cy="348792"/>
          </a:xfrm>
          <a:prstGeom prst="halfFrame">
            <a:avLst>
              <a:gd name="adj1" fmla="val 20343"/>
              <a:gd name="adj2" fmla="val 204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Meio-quadro 10">
            <a:extLst>
              <a:ext uri="{FF2B5EF4-FFF2-40B4-BE49-F238E27FC236}">
                <a16:creationId xmlns:a16="http://schemas.microsoft.com/office/drawing/2014/main" id="{89C4FC96-F119-0D4F-C6C5-70ED23DCFF73}"/>
              </a:ext>
            </a:extLst>
          </p:cNvPr>
          <p:cNvSpPr/>
          <p:nvPr/>
        </p:nvSpPr>
        <p:spPr>
          <a:xfrm rot="10800000">
            <a:off x="8843126" y="5038831"/>
            <a:ext cx="377072" cy="348792"/>
          </a:xfrm>
          <a:prstGeom prst="halfFrame">
            <a:avLst>
              <a:gd name="adj1" fmla="val 20343"/>
              <a:gd name="adj2" fmla="val 204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2" name="Picture 4" descr="A white letter in a circle with a black background&#10;&#10;Description automatically generated">
            <a:extLst>
              <a:ext uri="{FF2B5EF4-FFF2-40B4-BE49-F238E27FC236}">
                <a16:creationId xmlns:a16="http://schemas.microsoft.com/office/drawing/2014/main" id="{AB416802-BB20-166D-EF5D-67CA5A875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120" y="5401558"/>
            <a:ext cx="1319051" cy="131905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C03E90-82A5-3B33-BE01-ED6C1481B628}"/>
              </a:ext>
            </a:extLst>
          </p:cNvPr>
          <p:cNvSpPr txBox="1"/>
          <p:nvPr/>
        </p:nvSpPr>
        <p:spPr>
          <a:xfrm>
            <a:off x="381000" y="149612"/>
            <a:ext cx="5161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Trueno" panose="00000500000000000000" pitchFamily="50" charset="0"/>
              </a:rPr>
              <a:t>Testes de Software</a:t>
            </a:r>
            <a:endParaRPr lang="pt-BR" sz="2400" b="1" dirty="0">
              <a:solidFill>
                <a:schemeClr val="bg1"/>
              </a:solidFill>
              <a:latin typeface="True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476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no interior, quarto, mesa, escuro&#10;&#10;Descrição gerada automaticamente">
            <a:extLst>
              <a:ext uri="{FF2B5EF4-FFF2-40B4-BE49-F238E27FC236}">
                <a16:creationId xmlns:a16="http://schemas.microsoft.com/office/drawing/2014/main" id="{F47B4475-12E1-D178-B536-ACB22E136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16A611C-67A5-5B96-756D-D53A3A71B0F4}"/>
              </a:ext>
            </a:extLst>
          </p:cNvPr>
          <p:cNvCxnSpPr>
            <a:cxnSpLocks/>
          </p:cNvCxnSpPr>
          <p:nvPr/>
        </p:nvCxnSpPr>
        <p:spPr>
          <a:xfrm>
            <a:off x="371475" y="333375"/>
            <a:ext cx="0" cy="421368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8E09DB-2CF6-E5A4-B659-AEFB45691C9A}"/>
              </a:ext>
            </a:extLst>
          </p:cNvPr>
          <p:cNvSpPr txBox="1"/>
          <p:nvPr/>
        </p:nvSpPr>
        <p:spPr>
          <a:xfrm>
            <a:off x="467342" y="1753185"/>
            <a:ext cx="864987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chemeClr val="bg1"/>
                </a:solidFill>
                <a:latin typeface="Trueno" panose="00000500000000000000" pitchFamily="50" charset="0"/>
              </a:rPr>
              <a:t>Os testes para os 3 cenários, como fornecedor, cliente existente e cliente em potencial, apresentaram os seguintes resultados:</a:t>
            </a:r>
          </a:p>
          <a:p>
            <a:pPr algn="just"/>
            <a:endParaRPr lang="pt-BR" sz="2000" b="1" dirty="0">
              <a:solidFill>
                <a:schemeClr val="bg1"/>
              </a:solidFill>
              <a:latin typeface="Trueno" panose="00000500000000000000" pitchFamily="50" charset="0"/>
            </a:endParaRPr>
          </a:p>
          <a:p>
            <a:pPr algn="just"/>
            <a:r>
              <a:rPr lang="pt-BR" sz="2000" b="1" dirty="0">
                <a:solidFill>
                  <a:schemeClr val="bg1"/>
                </a:solidFill>
                <a:latin typeface="Trueno" panose="00000500000000000000" pitchFamily="50" charset="0"/>
              </a:rPr>
              <a:t>Facilidade para criação e acesso de :</a:t>
            </a:r>
          </a:p>
          <a:p>
            <a:pPr algn="just"/>
            <a:r>
              <a:rPr lang="pt-BR" sz="2000" b="1" dirty="0">
                <a:solidFill>
                  <a:schemeClr val="bg1"/>
                </a:solidFill>
                <a:latin typeface="Trueno" panose="00000500000000000000" pitchFamily="50" charset="0"/>
              </a:rPr>
              <a:t>100% de sucesso, e média de 18.13s para conclusão do cenário.</a:t>
            </a:r>
          </a:p>
          <a:p>
            <a:pPr algn="just"/>
            <a:endParaRPr lang="pt-BR" sz="2000" b="1" dirty="0">
              <a:solidFill>
                <a:schemeClr val="bg1"/>
              </a:solidFill>
              <a:latin typeface="Trueno" panose="00000500000000000000" pitchFamily="50" charset="0"/>
            </a:endParaRPr>
          </a:p>
          <a:p>
            <a:pPr algn="just"/>
            <a:r>
              <a:rPr lang="pt-BR" sz="2000" b="1" dirty="0">
                <a:solidFill>
                  <a:schemeClr val="bg1"/>
                </a:solidFill>
                <a:latin typeface="Trueno" panose="00000500000000000000" pitchFamily="50" charset="0"/>
              </a:rPr>
              <a:t>Encontrar o serviço desejado com facilidade:</a:t>
            </a:r>
          </a:p>
          <a:p>
            <a:pPr algn="just"/>
            <a:r>
              <a:rPr lang="pt-BR" sz="2000" b="1" dirty="0">
                <a:solidFill>
                  <a:schemeClr val="bg1"/>
                </a:solidFill>
                <a:latin typeface="Trueno" panose="00000500000000000000" pitchFamily="50" charset="0"/>
              </a:rPr>
              <a:t>75% de sucesso, e média de 6.33s para conclusão do cenário.</a:t>
            </a:r>
          </a:p>
          <a:p>
            <a:pPr algn="just"/>
            <a:endParaRPr lang="pt-BR" sz="2000" b="1" dirty="0">
              <a:solidFill>
                <a:schemeClr val="bg1"/>
              </a:solidFill>
              <a:latin typeface="Trueno" panose="00000500000000000000" pitchFamily="50" charset="0"/>
            </a:endParaRPr>
          </a:p>
          <a:p>
            <a:pPr algn="just"/>
            <a:r>
              <a:rPr lang="pt-BR" sz="2000" b="1" dirty="0">
                <a:solidFill>
                  <a:schemeClr val="bg1"/>
                </a:solidFill>
                <a:latin typeface="Trueno" panose="00000500000000000000" pitchFamily="50" charset="0"/>
              </a:rPr>
              <a:t>Facilidade para entrar em contato com o fornecedor e solicitar orçamento:</a:t>
            </a:r>
          </a:p>
          <a:p>
            <a:pPr algn="just"/>
            <a:r>
              <a:rPr lang="pt-BR" b="1" dirty="0">
                <a:solidFill>
                  <a:schemeClr val="bg1"/>
                </a:solidFill>
                <a:latin typeface="Trueno" panose="00000500000000000000" pitchFamily="50" charset="0"/>
              </a:rPr>
              <a:t>100% de sucesso, e média de 6.55s para conclusão do cenário.</a:t>
            </a:r>
          </a:p>
          <a:p>
            <a:pPr algn="just"/>
            <a:endParaRPr lang="pt-BR" dirty="0"/>
          </a:p>
          <a:p>
            <a:pPr algn="just"/>
            <a:endParaRPr lang="pt-BR" sz="2000" b="1" dirty="0">
              <a:solidFill>
                <a:schemeClr val="bg1"/>
              </a:solidFill>
              <a:latin typeface="Trueno" panose="00000500000000000000" pitchFamily="50" charset="0"/>
            </a:endParaRPr>
          </a:p>
          <a:p>
            <a:pPr algn="just"/>
            <a:endParaRPr lang="pt-BR" sz="2000" b="1" dirty="0">
              <a:solidFill>
                <a:schemeClr val="bg1"/>
              </a:solidFill>
              <a:latin typeface="Trueno" panose="00000500000000000000" pitchFamily="50" charset="0"/>
            </a:endParaRPr>
          </a:p>
          <a:p>
            <a:pPr algn="just"/>
            <a:endParaRPr lang="pt-BR" sz="2000" b="1" dirty="0">
              <a:solidFill>
                <a:schemeClr val="bg1"/>
              </a:solidFill>
              <a:latin typeface="Trueno" panose="00000500000000000000" pitchFamily="50" charset="0"/>
            </a:endParaRPr>
          </a:p>
        </p:txBody>
      </p:sp>
      <p:sp>
        <p:nvSpPr>
          <p:cNvPr id="10" name="Meio-quadro 9">
            <a:extLst>
              <a:ext uri="{FF2B5EF4-FFF2-40B4-BE49-F238E27FC236}">
                <a16:creationId xmlns:a16="http://schemas.microsoft.com/office/drawing/2014/main" id="{E9DC7D36-3ABF-6CC9-EC16-C1EC244DA133}"/>
              </a:ext>
            </a:extLst>
          </p:cNvPr>
          <p:cNvSpPr/>
          <p:nvPr/>
        </p:nvSpPr>
        <p:spPr>
          <a:xfrm>
            <a:off x="371475" y="1578789"/>
            <a:ext cx="377072" cy="348792"/>
          </a:xfrm>
          <a:prstGeom prst="halfFrame">
            <a:avLst>
              <a:gd name="adj1" fmla="val 20343"/>
              <a:gd name="adj2" fmla="val 204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Meio-quadro 10">
            <a:extLst>
              <a:ext uri="{FF2B5EF4-FFF2-40B4-BE49-F238E27FC236}">
                <a16:creationId xmlns:a16="http://schemas.microsoft.com/office/drawing/2014/main" id="{89C4FC96-F119-0D4F-C6C5-70ED23DCFF73}"/>
              </a:ext>
            </a:extLst>
          </p:cNvPr>
          <p:cNvSpPr/>
          <p:nvPr/>
        </p:nvSpPr>
        <p:spPr>
          <a:xfrm rot="10800000">
            <a:off x="8836016" y="5052766"/>
            <a:ext cx="377072" cy="348792"/>
          </a:xfrm>
          <a:prstGeom prst="halfFrame">
            <a:avLst>
              <a:gd name="adj1" fmla="val 20343"/>
              <a:gd name="adj2" fmla="val 204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2" name="Picture 4" descr="A white letter in a circle with a black background&#10;&#10;Description automatically generated">
            <a:extLst>
              <a:ext uri="{FF2B5EF4-FFF2-40B4-BE49-F238E27FC236}">
                <a16:creationId xmlns:a16="http://schemas.microsoft.com/office/drawing/2014/main" id="{AB416802-BB20-166D-EF5D-67CA5A875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120" y="5401558"/>
            <a:ext cx="1319051" cy="131905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C03E90-82A5-3B33-BE01-ED6C1481B628}"/>
              </a:ext>
            </a:extLst>
          </p:cNvPr>
          <p:cNvSpPr txBox="1"/>
          <p:nvPr/>
        </p:nvSpPr>
        <p:spPr>
          <a:xfrm>
            <a:off x="381000" y="149612"/>
            <a:ext cx="58849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Trueno" panose="00000500000000000000" pitchFamily="50" charset="0"/>
              </a:rPr>
              <a:t>Testes </a:t>
            </a:r>
            <a:r>
              <a:rPr lang="pt-BR" sz="4000" b="1">
                <a:solidFill>
                  <a:schemeClr val="bg1"/>
                </a:solidFill>
                <a:latin typeface="Trueno" panose="00000500000000000000" pitchFamily="50" charset="0"/>
              </a:rPr>
              <a:t>de Usabilidade</a:t>
            </a:r>
            <a:endParaRPr lang="pt-BR" sz="2400" b="1" dirty="0">
              <a:solidFill>
                <a:schemeClr val="bg1"/>
              </a:solidFill>
              <a:latin typeface="True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277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B1C6A49-4D5C-64E0-2E3C-2A72810D0DCC}"/>
              </a:ext>
            </a:extLst>
          </p:cNvPr>
          <p:cNvSpPr txBox="1"/>
          <p:nvPr/>
        </p:nvSpPr>
        <p:spPr>
          <a:xfrm>
            <a:off x="3965457" y="2921168"/>
            <a:ext cx="42611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Trueno" panose="00000500000000000000" pitchFamily="50" charset="0"/>
              </a:rPr>
              <a:t>Conclusão</a:t>
            </a:r>
          </a:p>
        </p:txBody>
      </p:sp>
      <p:pic>
        <p:nvPicPr>
          <p:cNvPr id="12" name="Picture 4" descr="A white letter in a circle with a black background&#10;&#10;Description automatically generated">
            <a:extLst>
              <a:ext uri="{FF2B5EF4-FFF2-40B4-BE49-F238E27FC236}">
                <a16:creationId xmlns:a16="http://schemas.microsoft.com/office/drawing/2014/main" id="{AB416802-BB20-166D-EF5D-67CA5A875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120" y="5401558"/>
            <a:ext cx="1319051" cy="131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69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Pessoas em volta&#10;&#10;Descrição gerada automaticamente com confiança baixa">
            <a:extLst>
              <a:ext uri="{FF2B5EF4-FFF2-40B4-BE49-F238E27FC236}">
                <a16:creationId xmlns:a16="http://schemas.microsoft.com/office/drawing/2014/main" id="{40EC2FE5-D16D-B38D-3B1A-BFCC3F1C5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38E09DB-2CF6-E5A4-B659-AEFB45691C9A}"/>
              </a:ext>
            </a:extLst>
          </p:cNvPr>
          <p:cNvSpPr txBox="1"/>
          <p:nvPr/>
        </p:nvSpPr>
        <p:spPr>
          <a:xfrm>
            <a:off x="494121" y="1677972"/>
            <a:ext cx="6789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- Como se encontra o ramo de eventos atualmente?</a:t>
            </a:r>
          </a:p>
        </p:txBody>
      </p:sp>
      <p:sp>
        <p:nvSpPr>
          <p:cNvPr id="10" name="Meio-quadro 9">
            <a:extLst>
              <a:ext uri="{FF2B5EF4-FFF2-40B4-BE49-F238E27FC236}">
                <a16:creationId xmlns:a16="http://schemas.microsoft.com/office/drawing/2014/main" id="{E9DC7D36-3ABF-6CC9-EC16-C1EC244DA133}"/>
              </a:ext>
            </a:extLst>
          </p:cNvPr>
          <p:cNvSpPr/>
          <p:nvPr/>
        </p:nvSpPr>
        <p:spPr>
          <a:xfrm>
            <a:off x="381000" y="1588111"/>
            <a:ext cx="377072" cy="348792"/>
          </a:xfrm>
          <a:prstGeom prst="halfFrame">
            <a:avLst>
              <a:gd name="adj1" fmla="val 20343"/>
              <a:gd name="adj2" fmla="val 204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Meio-quadro 10">
            <a:extLst>
              <a:ext uri="{FF2B5EF4-FFF2-40B4-BE49-F238E27FC236}">
                <a16:creationId xmlns:a16="http://schemas.microsoft.com/office/drawing/2014/main" id="{89C4FC96-F119-0D4F-C6C5-70ED23DCFF73}"/>
              </a:ext>
            </a:extLst>
          </p:cNvPr>
          <p:cNvSpPr/>
          <p:nvPr/>
        </p:nvSpPr>
        <p:spPr>
          <a:xfrm rot="10800000">
            <a:off x="7028467" y="5238697"/>
            <a:ext cx="377072" cy="348792"/>
          </a:xfrm>
          <a:prstGeom prst="halfFrame">
            <a:avLst>
              <a:gd name="adj1" fmla="val 20343"/>
              <a:gd name="adj2" fmla="val 204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2" name="Picture 4" descr="A white letter in a circle with a black background&#10;&#10;Description automatically generated">
            <a:extLst>
              <a:ext uri="{FF2B5EF4-FFF2-40B4-BE49-F238E27FC236}">
                <a16:creationId xmlns:a16="http://schemas.microsoft.com/office/drawing/2014/main" id="{AB416802-BB20-166D-EF5D-67CA5A875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120" y="5401558"/>
            <a:ext cx="1319051" cy="131905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D84CB44-A0ED-E764-6534-565C4DD059E0}"/>
              </a:ext>
            </a:extLst>
          </p:cNvPr>
          <p:cNvSpPr txBox="1"/>
          <p:nvPr/>
        </p:nvSpPr>
        <p:spPr>
          <a:xfrm>
            <a:off x="381000" y="133350"/>
            <a:ext cx="19639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Trueno" panose="00000500000000000000" pitchFamily="50" charset="0"/>
              </a:rPr>
              <a:t>Events</a:t>
            </a:r>
            <a:endParaRPr lang="pt-BR" sz="2400" b="1" dirty="0">
              <a:solidFill>
                <a:schemeClr val="bg1"/>
              </a:solidFill>
              <a:latin typeface="Trueno" panose="00000500000000000000" pitchFamily="50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073BB43-4F9E-9A98-21CF-2C2539BC8465}"/>
              </a:ext>
            </a:extLst>
          </p:cNvPr>
          <p:cNvSpPr txBox="1"/>
          <p:nvPr/>
        </p:nvSpPr>
        <p:spPr>
          <a:xfrm>
            <a:off x="371475" y="571500"/>
            <a:ext cx="1931939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100" b="1" dirty="0">
                <a:solidFill>
                  <a:schemeClr val="bg1"/>
                </a:solidFill>
                <a:latin typeface="Trueno" panose="00000500000000000000" pitchFamily="50" charset="0"/>
              </a:rPr>
              <a:t>NOW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B426973-AE52-8DBE-0F26-03BDCBA4D499}"/>
              </a:ext>
            </a:extLst>
          </p:cNvPr>
          <p:cNvCxnSpPr>
            <a:cxnSpLocks/>
          </p:cNvCxnSpPr>
          <p:nvPr/>
        </p:nvCxnSpPr>
        <p:spPr>
          <a:xfrm>
            <a:off x="371475" y="333375"/>
            <a:ext cx="0" cy="904875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78EFDA3-10E3-BD88-2537-8621863B7B84}"/>
              </a:ext>
            </a:extLst>
          </p:cNvPr>
          <p:cNvSpPr txBox="1"/>
          <p:nvPr/>
        </p:nvSpPr>
        <p:spPr>
          <a:xfrm>
            <a:off x="569536" y="2651434"/>
            <a:ext cx="6789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- O quão ocupadas e com a rotina corrida andam as pessoas nos dias de hoje?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65594CB-AF75-6203-1866-FD530B64A179}"/>
              </a:ext>
            </a:extLst>
          </p:cNvPr>
          <p:cNvSpPr txBox="1"/>
          <p:nvPr/>
        </p:nvSpPr>
        <p:spPr>
          <a:xfrm>
            <a:off x="569536" y="3624897"/>
            <a:ext cx="6789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- Qual a facilidade para encontrar informações?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08C8CE8-1AEA-756B-8E12-8C9901A998B6}"/>
              </a:ext>
            </a:extLst>
          </p:cNvPr>
          <p:cNvSpPr txBox="1"/>
          <p:nvPr/>
        </p:nvSpPr>
        <p:spPr>
          <a:xfrm>
            <a:off x="569536" y="4604674"/>
            <a:ext cx="6789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- Dificuldade na tomada de decisões, e falta de conhecimento na área.</a:t>
            </a:r>
          </a:p>
        </p:txBody>
      </p:sp>
    </p:spTree>
    <p:extLst>
      <p:ext uri="{BB962C8B-B14F-4D97-AF65-F5344CB8AC3E}">
        <p14:creationId xmlns:p14="http://schemas.microsoft.com/office/powerpoint/2010/main" val="806745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5" grpId="0"/>
      <p:bldP spid="8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Pessoas em volta&#10;&#10;Descrição gerada automaticamente com confiança baixa">
            <a:extLst>
              <a:ext uri="{FF2B5EF4-FFF2-40B4-BE49-F238E27FC236}">
                <a16:creationId xmlns:a16="http://schemas.microsoft.com/office/drawing/2014/main" id="{40EC2FE5-D16D-B38D-3B1A-BFCC3F1C5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38E09DB-2CF6-E5A4-B659-AEFB45691C9A}"/>
              </a:ext>
            </a:extLst>
          </p:cNvPr>
          <p:cNvSpPr txBox="1"/>
          <p:nvPr/>
        </p:nvSpPr>
        <p:spPr>
          <a:xfrm>
            <a:off x="494121" y="2967335"/>
            <a:ext cx="6789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- Quem somos?</a:t>
            </a:r>
          </a:p>
        </p:txBody>
      </p:sp>
      <p:sp>
        <p:nvSpPr>
          <p:cNvPr id="10" name="Meio-quadro 9">
            <a:extLst>
              <a:ext uri="{FF2B5EF4-FFF2-40B4-BE49-F238E27FC236}">
                <a16:creationId xmlns:a16="http://schemas.microsoft.com/office/drawing/2014/main" id="{E9DC7D36-3ABF-6CC9-EC16-C1EC244DA133}"/>
              </a:ext>
            </a:extLst>
          </p:cNvPr>
          <p:cNvSpPr/>
          <p:nvPr/>
        </p:nvSpPr>
        <p:spPr>
          <a:xfrm>
            <a:off x="381000" y="2877474"/>
            <a:ext cx="377072" cy="348792"/>
          </a:xfrm>
          <a:prstGeom prst="halfFrame">
            <a:avLst>
              <a:gd name="adj1" fmla="val 20343"/>
              <a:gd name="adj2" fmla="val 204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Meio-quadro 10">
            <a:extLst>
              <a:ext uri="{FF2B5EF4-FFF2-40B4-BE49-F238E27FC236}">
                <a16:creationId xmlns:a16="http://schemas.microsoft.com/office/drawing/2014/main" id="{89C4FC96-F119-0D4F-C6C5-70ED23DCFF73}"/>
              </a:ext>
            </a:extLst>
          </p:cNvPr>
          <p:cNvSpPr/>
          <p:nvPr/>
        </p:nvSpPr>
        <p:spPr>
          <a:xfrm rot="10800000">
            <a:off x="6906087" y="4228066"/>
            <a:ext cx="377072" cy="348792"/>
          </a:xfrm>
          <a:prstGeom prst="halfFrame">
            <a:avLst>
              <a:gd name="adj1" fmla="val 20343"/>
              <a:gd name="adj2" fmla="val 204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2" name="Picture 4" descr="A white letter in a circle with a black background&#10;&#10;Description automatically generated">
            <a:extLst>
              <a:ext uri="{FF2B5EF4-FFF2-40B4-BE49-F238E27FC236}">
                <a16:creationId xmlns:a16="http://schemas.microsoft.com/office/drawing/2014/main" id="{AB416802-BB20-166D-EF5D-67CA5A875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120" y="5401558"/>
            <a:ext cx="1319051" cy="131905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D84CB44-A0ED-E764-6534-565C4DD059E0}"/>
              </a:ext>
            </a:extLst>
          </p:cNvPr>
          <p:cNvSpPr txBox="1"/>
          <p:nvPr/>
        </p:nvSpPr>
        <p:spPr>
          <a:xfrm>
            <a:off x="381000" y="133350"/>
            <a:ext cx="19639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Trueno" panose="00000500000000000000" pitchFamily="50" charset="0"/>
              </a:rPr>
              <a:t>Events</a:t>
            </a:r>
            <a:endParaRPr lang="pt-BR" sz="2400" b="1" dirty="0">
              <a:solidFill>
                <a:schemeClr val="bg1"/>
              </a:solidFill>
              <a:latin typeface="Trueno" panose="00000500000000000000" pitchFamily="50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073BB43-4F9E-9A98-21CF-2C2539BC8465}"/>
              </a:ext>
            </a:extLst>
          </p:cNvPr>
          <p:cNvSpPr txBox="1"/>
          <p:nvPr/>
        </p:nvSpPr>
        <p:spPr>
          <a:xfrm>
            <a:off x="371475" y="571500"/>
            <a:ext cx="1931939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100" b="1" dirty="0">
                <a:solidFill>
                  <a:schemeClr val="bg1"/>
                </a:solidFill>
                <a:latin typeface="Trueno" panose="00000500000000000000" pitchFamily="50" charset="0"/>
              </a:rPr>
              <a:t>NOW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B426973-AE52-8DBE-0F26-03BDCBA4D499}"/>
              </a:ext>
            </a:extLst>
          </p:cNvPr>
          <p:cNvCxnSpPr>
            <a:cxnSpLocks/>
          </p:cNvCxnSpPr>
          <p:nvPr/>
        </p:nvCxnSpPr>
        <p:spPr>
          <a:xfrm>
            <a:off x="371475" y="333375"/>
            <a:ext cx="0" cy="904875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78EFDA3-10E3-BD88-2537-8621863B7B84}"/>
              </a:ext>
            </a:extLst>
          </p:cNvPr>
          <p:cNvSpPr txBox="1"/>
          <p:nvPr/>
        </p:nvSpPr>
        <p:spPr>
          <a:xfrm>
            <a:off x="569536" y="3940797"/>
            <a:ext cx="6789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- Oque somos?</a:t>
            </a:r>
          </a:p>
        </p:txBody>
      </p:sp>
    </p:spTree>
    <p:extLst>
      <p:ext uri="{BB962C8B-B14F-4D97-AF65-F5344CB8AC3E}">
        <p14:creationId xmlns:p14="http://schemas.microsoft.com/office/powerpoint/2010/main" val="1430739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5" grpId="0"/>
      <p:bldP spid="8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Pessoas em volta&#10;&#10;Descrição gerada automaticamente com confiança baixa">
            <a:extLst>
              <a:ext uri="{FF2B5EF4-FFF2-40B4-BE49-F238E27FC236}">
                <a16:creationId xmlns:a16="http://schemas.microsoft.com/office/drawing/2014/main" id="{40EC2FE5-D16D-B38D-3B1A-BFCC3F1C5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B1C6A49-4D5C-64E0-2E3C-2A72810D0DCC}"/>
              </a:ext>
            </a:extLst>
          </p:cNvPr>
          <p:cNvSpPr txBox="1"/>
          <p:nvPr/>
        </p:nvSpPr>
        <p:spPr>
          <a:xfrm>
            <a:off x="381000" y="133350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Trueno" panose="00000500000000000000" pitchFamily="50" charset="0"/>
              </a:rPr>
              <a:t>Objetivos</a:t>
            </a:r>
            <a:endParaRPr lang="pt-BR" sz="2400" b="1" dirty="0">
              <a:solidFill>
                <a:schemeClr val="bg1"/>
              </a:solidFill>
              <a:latin typeface="Trueno" panose="00000500000000000000" pitchFamily="50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16A611C-67A5-5B96-756D-D53A3A71B0F4}"/>
              </a:ext>
            </a:extLst>
          </p:cNvPr>
          <p:cNvCxnSpPr>
            <a:cxnSpLocks/>
          </p:cNvCxnSpPr>
          <p:nvPr/>
        </p:nvCxnSpPr>
        <p:spPr>
          <a:xfrm>
            <a:off x="371475" y="333375"/>
            <a:ext cx="0" cy="401916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8E09DB-2CF6-E5A4-B659-AEFB45691C9A}"/>
              </a:ext>
            </a:extLst>
          </p:cNvPr>
          <p:cNvSpPr txBox="1"/>
          <p:nvPr/>
        </p:nvSpPr>
        <p:spPr>
          <a:xfrm>
            <a:off x="494121" y="1677972"/>
            <a:ext cx="6789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-Facilitar o processo de planejamento de eventos.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E312727-2333-070B-2A44-ED7D072E33F4}"/>
              </a:ext>
            </a:extLst>
          </p:cNvPr>
          <p:cNvSpPr txBox="1"/>
          <p:nvPr/>
        </p:nvSpPr>
        <p:spPr>
          <a:xfrm>
            <a:off x="494121" y="2728387"/>
            <a:ext cx="6789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-Melhorar a confiança no mercado entre fornecedor e contratante.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B7FEE7C-A736-21D9-E7E6-8006117837D2}"/>
              </a:ext>
            </a:extLst>
          </p:cNvPr>
          <p:cNvSpPr txBox="1"/>
          <p:nvPr/>
        </p:nvSpPr>
        <p:spPr>
          <a:xfrm>
            <a:off x="494121" y="3749758"/>
            <a:ext cx="6789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-Criação de uma interface intuitiva, amigável a todos os públicos.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41621E1-2C87-C9D1-DEDB-8C80188AED23}"/>
              </a:ext>
            </a:extLst>
          </p:cNvPr>
          <p:cNvSpPr txBox="1"/>
          <p:nvPr/>
        </p:nvSpPr>
        <p:spPr>
          <a:xfrm>
            <a:off x="494121" y="4762868"/>
            <a:ext cx="6789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-Criação de uma vitrine atrativa para fornecedores.</a:t>
            </a:r>
          </a:p>
        </p:txBody>
      </p:sp>
      <p:sp>
        <p:nvSpPr>
          <p:cNvPr id="10" name="Meio-quadro 9">
            <a:extLst>
              <a:ext uri="{FF2B5EF4-FFF2-40B4-BE49-F238E27FC236}">
                <a16:creationId xmlns:a16="http://schemas.microsoft.com/office/drawing/2014/main" id="{E9DC7D36-3ABF-6CC9-EC16-C1EC244DA133}"/>
              </a:ext>
            </a:extLst>
          </p:cNvPr>
          <p:cNvSpPr/>
          <p:nvPr/>
        </p:nvSpPr>
        <p:spPr>
          <a:xfrm>
            <a:off x="381000" y="1588111"/>
            <a:ext cx="377072" cy="348792"/>
          </a:xfrm>
          <a:prstGeom prst="halfFrame">
            <a:avLst>
              <a:gd name="adj1" fmla="val 20343"/>
              <a:gd name="adj2" fmla="val 204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Meio-quadro 10">
            <a:extLst>
              <a:ext uri="{FF2B5EF4-FFF2-40B4-BE49-F238E27FC236}">
                <a16:creationId xmlns:a16="http://schemas.microsoft.com/office/drawing/2014/main" id="{89C4FC96-F119-0D4F-C6C5-70ED23DCFF73}"/>
              </a:ext>
            </a:extLst>
          </p:cNvPr>
          <p:cNvSpPr/>
          <p:nvPr/>
        </p:nvSpPr>
        <p:spPr>
          <a:xfrm rot="10800000">
            <a:off x="7028467" y="5238697"/>
            <a:ext cx="377072" cy="348792"/>
          </a:xfrm>
          <a:prstGeom prst="halfFrame">
            <a:avLst>
              <a:gd name="adj1" fmla="val 20343"/>
              <a:gd name="adj2" fmla="val 204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2" name="Picture 4" descr="A white letter in a circle with a black background&#10;&#10;Description automatically generated">
            <a:extLst>
              <a:ext uri="{FF2B5EF4-FFF2-40B4-BE49-F238E27FC236}">
                <a16:creationId xmlns:a16="http://schemas.microsoft.com/office/drawing/2014/main" id="{AB416802-BB20-166D-EF5D-67CA5A875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120" y="5401558"/>
            <a:ext cx="1319051" cy="131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442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B1C6A49-4D5C-64E0-2E3C-2A72810D0DCC}"/>
              </a:ext>
            </a:extLst>
          </p:cNvPr>
          <p:cNvSpPr txBox="1"/>
          <p:nvPr/>
        </p:nvSpPr>
        <p:spPr>
          <a:xfrm>
            <a:off x="4217120" y="2921168"/>
            <a:ext cx="51010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Trueno" panose="00000500000000000000" pitchFamily="50" charset="0"/>
              </a:rPr>
              <a:t>Público Alvo</a:t>
            </a:r>
            <a:endParaRPr lang="pt-BR" sz="4000" b="1" dirty="0">
              <a:solidFill>
                <a:schemeClr val="bg1"/>
              </a:solidFill>
              <a:latin typeface="Trueno" panose="00000500000000000000" pitchFamily="50" charset="0"/>
            </a:endParaRPr>
          </a:p>
        </p:txBody>
      </p:sp>
      <p:pic>
        <p:nvPicPr>
          <p:cNvPr id="12" name="Picture 4" descr="A white letter in a circle with a black background&#10;&#10;Description automatically generated">
            <a:extLst>
              <a:ext uri="{FF2B5EF4-FFF2-40B4-BE49-F238E27FC236}">
                <a16:creationId xmlns:a16="http://schemas.microsoft.com/office/drawing/2014/main" id="{AB416802-BB20-166D-EF5D-67CA5A875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120" y="5401558"/>
            <a:ext cx="1319051" cy="131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43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Pessoas em volta&#10;&#10;Descrição gerada automaticamente com confiança baixa">
            <a:extLst>
              <a:ext uri="{FF2B5EF4-FFF2-40B4-BE49-F238E27FC236}">
                <a16:creationId xmlns:a16="http://schemas.microsoft.com/office/drawing/2014/main" id="{40EC2FE5-D16D-B38D-3B1A-BFCC3F1C5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B1C6A49-4D5C-64E0-2E3C-2A72810D0DCC}"/>
              </a:ext>
            </a:extLst>
          </p:cNvPr>
          <p:cNvSpPr txBox="1"/>
          <p:nvPr/>
        </p:nvSpPr>
        <p:spPr>
          <a:xfrm>
            <a:off x="381000" y="133350"/>
            <a:ext cx="3464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Trueno" panose="00000500000000000000" pitchFamily="50" charset="0"/>
              </a:rPr>
              <a:t>Público Alvo</a:t>
            </a:r>
            <a:endParaRPr lang="pt-BR" sz="2400" b="1" dirty="0">
              <a:solidFill>
                <a:schemeClr val="bg1"/>
              </a:solidFill>
              <a:latin typeface="Trueno" panose="00000500000000000000" pitchFamily="50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16A611C-67A5-5B96-756D-D53A3A71B0F4}"/>
              </a:ext>
            </a:extLst>
          </p:cNvPr>
          <p:cNvCxnSpPr>
            <a:cxnSpLocks/>
          </p:cNvCxnSpPr>
          <p:nvPr/>
        </p:nvCxnSpPr>
        <p:spPr>
          <a:xfrm>
            <a:off x="371475" y="333375"/>
            <a:ext cx="0" cy="401916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8E09DB-2CF6-E5A4-B659-AEFB45691C9A}"/>
              </a:ext>
            </a:extLst>
          </p:cNvPr>
          <p:cNvSpPr txBox="1"/>
          <p:nvPr/>
        </p:nvSpPr>
        <p:spPr>
          <a:xfrm>
            <a:off x="494121" y="1677972"/>
            <a:ext cx="6789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-O público alvo abrange duas categorias, fornecedores e consumidores.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E312727-2333-070B-2A44-ED7D072E33F4}"/>
              </a:ext>
            </a:extLst>
          </p:cNvPr>
          <p:cNvSpPr txBox="1"/>
          <p:nvPr/>
        </p:nvSpPr>
        <p:spPr>
          <a:xfrm>
            <a:off x="494121" y="2508969"/>
            <a:ext cx="67890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-Para os consumidores, o publico alvo atendente indivíduos que buscam simplificar o processo de organização de eventos.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41621E1-2C87-C9D1-DEDB-8C80188AED23}"/>
              </a:ext>
            </a:extLst>
          </p:cNvPr>
          <p:cNvSpPr txBox="1"/>
          <p:nvPr/>
        </p:nvSpPr>
        <p:spPr>
          <a:xfrm>
            <a:off x="494121" y="4078629"/>
            <a:ext cx="67890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-Para os fornecedores, o público alvo é composto por empresas e empreendedores que desejam expandir seus negócios e ganhar visibilidade.</a:t>
            </a:r>
          </a:p>
        </p:txBody>
      </p:sp>
      <p:sp>
        <p:nvSpPr>
          <p:cNvPr id="10" name="Meio-quadro 9">
            <a:extLst>
              <a:ext uri="{FF2B5EF4-FFF2-40B4-BE49-F238E27FC236}">
                <a16:creationId xmlns:a16="http://schemas.microsoft.com/office/drawing/2014/main" id="{E9DC7D36-3ABF-6CC9-EC16-C1EC244DA133}"/>
              </a:ext>
            </a:extLst>
          </p:cNvPr>
          <p:cNvSpPr/>
          <p:nvPr/>
        </p:nvSpPr>
        <p:spPr>
          <a:xfrm>
            <a:off x="381000" y="1588111"/>
            <a:ext cx="377072" cy="348792"/>
          </a:xfrm>
          <a:prstGeom prst="halfFrame">
            <a:avLst>
              <a:gd name="adj1" fmla="val 20343"/>
              <a:gd name="adj2" fmla="val 204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Meio-quadro 10">
            <a:extLst>
              <a:ext uri="{FF2B5EF4-FFF2-40B4-BE49-F238E27FC236}">
                <a16:creationId xmlns:a16="http://schemas.microsoft.com/office/drawing/2014/main" id="{89C4FC96-F119-0D4F-C6C5-70ED23DCFF73}"/>
              </a:ext>
            </a:extLst>
          </p:cNvPr>
          <p:cNvSpPr/>
          <p:nvPr/>
        </p:nvSpPr>
        <p:spPr>
          <a:xfrm rot="10800000">
            <a:off x="7094623" y="5299497"/>
            <a:ext cx="377072" cy="348792"/>
          </a:xfrm>
          <a:prstGeom prst="halfFrame">
            <a:avLst>
              <a:gd name="adj1" fmla="val 20343"/>
              <a:gd name="adj2" fmla="val 204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2" name="Picture 4" descr="A white letter in a circle with a black background&#10;&#10;Description automatically generated">
            <a:extLst>
              <a:ext uri="{FF2B5EF4-FFF2-40B4-BE49-F238E27FC236}">
                <a16:creationId xmlns:a16="http://schemas.microsoft.com/office/drawing/2014/main" id="{AB416802-BB20-166D-EF5D-67CA5A875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120" y="5401558"/>
            <a:ext cx="1319051" cy="131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46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B1C6A49-4D5C-64E0-2E3C-2A72810D0DCC}"/>
              </a:ext>
            </a:extLst>
          </p:cNvPr>
          <p:cNvSpPr txBox="1"/>
          <p:nvPr/>
        </p:nvSpPr>
        <p:spPr>
          <a:xfrm>
            <a:off x="4217120" y="2921168"/>
            <a:ext cx="37577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Trueno" panose="00000500000000000000" pitchFamily="50" charset="0"/>
              </a:rPr>
              <a:t>Personas</a:t>
            </a:r>
            <a:endParaRPr lang="pt-BR" sz="4000" b="1" dirty="0">
              <a:solidFill>
                <a:schemeClr val="bg1"/>
              </a:solidFill>
              <a:latin typeface="Trueno" panose="00000500000000000000" pitchFamily="50" charset="0"/>
            </a:endParaRPr>
          </a:p>
        </p:txBody>
      </p:sp>
      <p:pic>
        <p:nvPicPr>
          <p:cNvPr id="12" name="Picture 4" descr="A white letter in a circle with a black background&#10;&#10;Description automatically generated">
            <a:extLst>
              <a:ext uri="{FF2B5EF4-FFF2-40B4-BE49-F238E27FC236}">
                <a16:creationId xmlns:a16="http://schemas.microsoft.com/office/drawing/2014/main" id="{AB416802-BB20-166D-EF5D-67CA5A875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120" y="5401558"/>
            <a:ext cx="1319051" cy="131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04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Uma imagem contendo no interior, comida, bolo, cachorro&#10;&#10;Descrição gerada automaticamente">
            <a:extLst>
              <a:ext uri="{FF2B5EF4-FFF2-40B4-BE49-F238E27FC236}">
                <a16:creationId xmlns:a16="http://schemas.microsoft.com/office/drawing/2014/main" id="{B4AB37B1-2E20-5843-1333-1D33D0558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16A611C-67A5-5B96-756D-D53A3A71B0F4}"/>
              </a:ext>
            </a:extLst>
          </p:cNvPr>
          <p:cNvCxnSpPr>
            <a:cxnSpLocks/>
          </p:cNvCxnSpPr>
          <p:nvPr/>
        </p:nvCxnSpPr>
        <p:spPr>
          <a:xfrm>
            <a:off x="371475" y="333375"/>
            <a:ext cx="0" cy="401916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8E09DB-2CF6-E5A4-B659-AEFB45691C9A}"/>
              </a:ext>
            </a:extLst>
          </p:cNvPr>
          <p:cNvSpPr txBox="1"/>
          <p:nvPr/>
        </p:nvSpPr>
        <p:spPr>
          <a:xfrm>
            <a:off x="494121" y="2663851"/>
            <a:ext cx="67890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Persona 1:</a:t>
            </a:r>
          </a:p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Wagner </a:t>
            </a:r>
            <a:r>
              <a:rPr lang="pt-BR" sz="2400" b="1" dirty="0" err="1">
                <a:solidFill>
                  <a:schemeClr val="bg1"/>
                </a:solidFill>
                <a:latin typeface="Trueno" panose="00000500000000000000" pitchFamily="50" charset="0"/>
              </a:rPr>
              <a:t>Coceprano</a:t>
            </a:r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, empresário – 42 anos.</a:t>
            </a:r>
          </a:p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Busca realizar o sonho de sua filha, sua festa de 15 anos.</a:t>
            </a:r>
          </a:p>
          <a:p>
            <a:pPr algn="just"/>
            <a:r>
              <a:rPr lang="pt-BR" sz="2400" b="1" dirty="0">
                <a:solidFill>
                  <a:schemeClr val="bg1"/>
                </a:solidFill>
                <a:latin typeface="Trueno" panose="00000500000000000000" pitchFamily="50" charset="0"/>
              </a:rPr>
              <a:t>Busca agilidade e praticidade no processo.</a:t>
            </a:r>
          </a:p>
        </p:txBody>
      </p:sp>
      <p:sp>
        <p:nvSpPr>
          <p:cNvPr id="10" name="Meio-quadro 9">
            <a:extLst>
              <a:ext uri="{FF2B5EF4-FFF2-40B4-BE49-F238E27FC236}">
                <a16:creationId xmlns:a16="http://schemas.microsoft.com/office/drawing/2014/main" id="{E9DC7D36-3ABF-6CC9-EC16-C1EC244DA133}"/>
              </a:ext>
            </a:extLst>
          </p:cNvPr>
          <p:cNvSpPr/>
          <p:nvPr/>
        </p:nvSpPr>
        <p:spPr>
          <a:xfrm>
            <a:off x="381000" y="2537680"/>
            <a:ext cx="377072" cy="348792"/>
          </a:xfrm>
          <a:prstGeom prst="halfFrame">
            <a:avLst>
              <a:gd name="adj1" fmla="val 20343"/>
              <a:gd name="adj2" fmla="val 204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Meio-quadro 10">
            <a:extLst>
              <a:ext uri="{FF2B5EF4-FFF2-40B4-BE49-F238E27FC236}">
                <a16:creationId xmlns:a16="http://schemas.microsoft.com/office/drawing/2014/main" id="{89C4FC96-F119-0D4F-C6C5-70ED23DCFF73}"/>
              </a:ext>
            </a:extLst>
          </p:cNvPr>
          <p:cNvSpPr/>
          <p:nvPr/>
        </p:nvSpPr>
        <p:spPr>
          <a:xfrm rot="10800000">
            <a:off x="7039209" y="4428447"/>
            <a:ext cx="377072" cy="348792"/>
          </a:xfrm>
          <a:prstGeom prst="halfFrame">
            <a:avLst>
              <a:gd name="adj1" fmla="val 20343"/>
              <a:gd name="adj2" fmla="val 204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2" name="Picture 4" descr="A white letter in a circle with a black background&#10;&#10;Description automatically generated">
            <a:extLst>
              <a:ext uri="{FF2B5EF4-FFF2-40B4-BE49-F238E27FC236}">
                <a16:creationId xmlns:a16="http://schemas.microsoft.com/office/drawing/2014/main" id="{AB416802-BB20-166D-EF5D-67CA5A875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120" y="5401558"/>
            <a:ext cx="1319051" cy="131905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C03E90-82A5-3B33-BE01-ED6C1481B628}"/>
              </a:ext>
            </a:extLst>
          </p:cNvPr>
          <p:cNvSpPr txBox="1"/>
          <p:nvPr/>
        </p:nvSpPr>
        <p:spPr>
          <a:xfrm>
            <a:off x="381000" y="130562"/>
            <a:ext cx="28055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Trueno" panose="00000500000000000000" pitchFamily="50" charset="0"/>
              </a:rPr>
              <a:t>Personas</a:t>
            </a:r>
            <a:endParaRPr lang="pt-BR" sz="2800" b="1" dirty="0">
              <a:solidFill>
                <a:schemeClr val="bg1"/>
              </a:solidFill>
              <a:latin typeface="Truen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11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554</Words>
  <Application>Microsoft Office PowerPoint</Application>
  <PresentationFormat>Widescreen</PresentationFormat>
  <Paragraphs>106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Trueno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FNU LNU</dc:creator>
  <cp:lastModifiedBy>FNU LNU</cp:lastModifiedBy>
  <cp:revision>3</cp:revision>
  <dcterms:created xsi:type="dcterms:W3CDTF">2023-12-09T21:54:32Z</dcterms:created>
  <dcterms:modified xsi:type="dcterms:W3CDTF">2023-12-11T20:21:47Z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2023-12-09T21:56:31Z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78922f9e-6cca-4163-a2c9-5d473b1d593b</vt:lpwstr>
  </property>
  <property fmtid="{D5CDD505-2E9C-101B-9397-08002B2CF9AE}" pid="7" name="MSIP_Label_defa4170-0d19-0005-0004-bc88714345d2_ActionId">
    <vt:lpwstr>77976369-ecd7-4d87-ab92-5f8eabff830a</vt:lpwstr>
  </property>
  <property fmtid="{D5CDD505-2E9C-101B-9397-08002B2CF9AE}" pid="8" name="MSIP_Label_defa4170-0d19-0005-0004-bc88714345d2_ContentBits">
    <vt:lpwstr>0</vt:lpwstr>
  </property>
</Properties>
</file>